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4" r:id="rId5"/>
    <p:sldId id="257" r:id="rId6"/>
    <p:sldId id="258" r:id="rId7"/>
    <p:sldId id="259" r:id="rId8"/>
    <p:sldId id="260" r:id="rId9"/>
    <p:sldId id="266" r:id="rId10"/>
    <p:sldId id="267" r:id="rId11"/>
    <p:sldId id="265" r:id="rId12"/>
    <p:sldId id="261" r:id="rId13"/>
    <p:sldId id="262"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B46"/>
    <a:srgbClr val="002C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8" autoAdjust="0"/>
    <p:restoredTop sz="80167" autoAdjust="0"/>
  </p:normalViewPr>
  <p:slideViewPr>
    <p:cSldViewPr snapToGrid="0">
      <p:cViewPr varScale="1">
        <p:scale>
          <a:sx n="53" d="100"/>
          <a:sy n="53" d="100"/>
        </p:scale>
        <p:origin x="11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C3133-5799-407A-B35C-41E88DAB3E72}" type="datetimeFigureOut">
              <a:rPr lang="en-US" smtClean="0"/>
              <a:t>8/29/2023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692975-2CA0-4311-858E-95F828E8E916}" type="slidenum">
              <a:rPr lang="en-US" smtClean="0"/>
              <a:t>‹#›</a:t>
            </a:fld>
            <a:endParaRPr lang="en-US" dirty="0"/>
          </a:p>
        </p:txBody>
      </p:sp>
    </p:spTree>
    <p:extLst>
      <p:ext uri="{BB962C8B-B14F-4D97-AF65-F5344CB8AC3E}">
        <p14:creationId xmlns:p14="http://schemas.microsoft.com/office/powerpoint/2010/main" val="125396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attendees.  </a:t>
            </a:r>
          </a:p>
          <a:p>
            <a:r>
              <a:rPr lang="en-US" dirty="0"/>
              <a:t>Introduce yourselves and the Civic Engagement &amp; Outreach Committee.</a:t>
            </a:r>
          </a:p>
          <a:p>
            <a:endParaRPr lang="en-US" dirty="0"/>
          </a:p>
          <a:p>
            <a:r>
              <a:rPr lang="en-US" dirty="0"/>
              <a:t>Training will be recorded and made available to other interested volunteers.</a:t>
            </a:r>
          </a:p>
          <a:p>
            <a:endParaRPr lang="en-US" dirty="0"/>
          </a:p>
        </p:txBody>
      </p:sp>
      <p:sp>
        <p:nvSpPr>
          <p:cNvPr id="4" name="Slide Number Placeholder 3"/>
          <p:cNvSpPr>
            <a:spLocks noGrp="1"/>
          </p:cNvSpPr>
          <p:nvPr>
            <p:ph type="sldNum" sz="quarter" idx="5"/>
          </p:nvPr>
        </p:nvSpPr>
        <p:spPr/>
        <p:txBody>
          <a:bodyPr/>
          <a:lstStyle/>
          <a:p>
            <a:fld id="{92692975-2CA0-4311-858E-95F828E8E916}" type="slidenum">
              <a:rPr lang="en-US" smtClean="0"/>
              <a:t>1</a:t>
            </a:fld>
            <a:endParaRPr lang="en-US" dirty="0"/>
          </a:p>
        </p:txBody>
      </p:sp>
    </p:spTree>
    <p:extLst>
      <p:ext uri="{BB962C8B-B14F-4D97-AF65-F5344CB8AC3E}">
        <p14:creationId xmlns:p14="http://schemas.microsoft.com/office/powerpoint/2010/main" val="1116060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list of topics to be covered during this 20-minute presentation.</a:t>
            </a:r>
          </a:p>
        </p:txBody>
      </p:sp>
      <p:sp>
        <p:nvSpPr>
          <p:cNvPr id="4" name="Slide Number Placeholder 3"/>
          <p:cNvSpPr>
            <a:spLocks noGrp="1"/>
          </p:cNvSpPr>
          <p:nvPr>
            <p:ph type="sldNum" sz="quarter" idx="5"/>
          </p:nvPr>
        </p:nvSpPr>
        <p:spPr/>
        <p:txBody>
          <a:bodyPr/>
          <a:lstStyle/>
          <a:p>
            <a:fld id="{92692975-2CA0-4311-858E-95F828E8E916}" type="slidenum">
              <a:rPr lang="en-US" smtClean="0"/>
              <a:t>2</a:t>
            </a:fld>
            <a:endParaRPr lang="en-US" dirty="0"/>
          </a:p>
        </p:txBody>
      </p:sp>
    </p:spTree>
    <p:extLst>
      <p:ext uri="{BB962C8B-B14F-4D97-AF65-F5344CB8AC3E}">
        <p14:creationId xmlns:p14="http://schemas.microsoft.com/office/powerpoint/2010/main" val="1381892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Points:</a:t>
            </a:r>
          </a:p>
          <a:p>
            <a:r>
              <a:rPr lang="en-US" dirty="0"/>
              <a:t>CLA’s offers active classroom visitation support during two key months – September and May.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Constitution Day is always on September 17</a:t>
            </a:r>
            <a:r>
              <a:rPr lang="en-US" baseline="30000" dirty="0"/>
              <a:t>th</a:t>
            </a:r>
            <a:r>
              <a:rPr lang="en-US" dirty="0"/>
              <a:t> Law Day is always on May 1</a:t>
            </a:r>
            <a:r>
              <a:rPr lang="en-US" baseline="30000" dirty="0"/>
              <a:t>st</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these dates fall on a weekend, we generally aim for classroom placements within a week of those dates.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 volunteer finds a unique opportunity to visit a classroom at another time, we can help by request.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Available help will include this training video with guidance on how to access and use the materials.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92692975-2CA0-4311-858E-95F828E8E916}" type="slidenum">
              <a:rPr lang="en-US" smtClean="0"/>
              <a:t>3</a:t>
            </a:fld>
            <a:endParaRPr lang="en-US" dirty="0"/>
          </a:p>
        </p:txBody>
      </p:sp>
    </p:spTree>
    <p:extLst>
      <p:ext uri="{BB962C8B-B14F-4D97-AF65-F5344CB8AC3E}">
        <p14:creationId xmlns:p14="http://schemas.microsoft.com/office/powerpoint/2010/main" val="592420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school is different, but we offer some general advice to prepare you for the visit.</a:t>
            </a:r>
          </a:p>
          <a:p>
            <a:endParaRPr lang="en-US" dirty="0"/>
          </a:p>
          <a:p>
            <a:pPr marL="171450" indent="-171450">
              <a:buFont typeface="Arial" panose="020B0604020202020204" pitchFamily="34" charset="0"/>
              <a:buChar char="•"/>
            </a:pPr>
            <a:r>
              <a:rPr lang="en-US" dirty="0"/>
              <a:t>Double check the address – in urban areas, it is common to have several schools with similar names.</a:t>
            </a:r>
          </a:p>
          <a:p>
            <a:pPr marL="171450" indent="-171450">
              <a:buFont typeface="Arial" panose="020B0604020202020204" pitchFamily="34" charset="0"/>
              <a:buChar char="•"/>
            </a:pPr>
            <a:r>
              <a:rPr lang="en-US" dirty="0"/>
              <a:t>Visit the main office first.  Many schools have a secured campus that requires a visitor pass.  </a:t>
            </a:r>
          </a:p>
          <a:p>
            <a:pPr marL="171450" indent="-171450">
              <a:buFont typeface="Arial" panose="020B0604020202020204" pitchFamily="34" charset="0"/>
              <a:buChar char="•"/>
            </a:pPr>
            <a:r>
              <a:rPr lang="en-US" dirty="0"/>
              <a:t>Bring your Driver’s License with you. Some schools (not all) will run you license through a card reader and create your visitor pass with a photo.  </a:t>
            </a:r>
          </a:p>
          <a:p>
            <a:pPr marL="171450" indent="-171450">
              <a:buFont typeface="Arial" panose="020B0604020202020204" pitchFamily="34" charset="0"/>
              <a:buChar char="•"/>
            </a:pPr>
            <a:r>
              <a:rPr lang="en-US" dirty="0"/>
              <a:t>While in the office, confirm that your car is parked in the correct place (you may need a parking permit, depending on the campus).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Some schools will offer a student guide to walk you to the correct classroom.  </a:t>
            </a:r>
          </a:p>
          <a:p>
            <a:endParaRPr lang="en-US" dirty="0"/>
          </a:p>
          <a:p>
            <a:endParaRPr lang="en-US" dirty="0"/>
          </a:p>
        </p:txBody>
      </p:sp>
      <p:sp>
        <p:nvSpPr>
          <p:cNvPr id="4" name="Slide Number Placeholder 3"/>
          <p:cNvSpPr>
            <a:spLocks noGrp="1"/>
          </p:cNvSpPr>
          <p:nvPr>
            <p:ph type="sldNum" sz="quarter" idx="5"/>
          </p:nvPr>
        </p:nvSpPr>
        <p:spPr/>
        <p:txBody>
          <a:bodyPr/>
          <a:lstStyle/>
          <a:p>
            <a:fld id="{92692975-2CA0-4311-858E-95F828E8E916}" type="slidenum">
              <a:rPr lang="en-US" smtClean="0"/>
              <a:t>4</a:t>
            </a:fld>
            <a:endParaRPr lang="en-US" dirty="0"/>
          </a:p>
        </p:txBody>
      </p:sp>
    </p:spTree>
    <p:extLst>
      <p:ext uri="{BB962C8B-B14F-4D97-AF65-F5344CB8AC3E}">
        <p14:creationId xmlns:p14="http://schemas.microsoft.com/office/powerpoint/2010/main" val="7411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support – you’re it.</a:t>
            </a:r>
            <a:endParaRPr lang="en-US" dirty="0">
              <a:sym typeface="Wingdings" panose="05000000000000000000" pitchFamily="2" charset="2"/>
            </a:endParaRPr>
          </a:p>
          <a:p>
            <a:endParaRPr lang="en-US" dirty="0">
              <a:sym typeface="Wingdings" panose="05000000000000000000" pitchFamily="2" charset="2"/>
            </a:endParaRPr>
          </a:p>
          <a:p>
            <a:r>
              <a:rPr lang="en-US" dirty="0">
                <a:sym typeface="Wingdings" panose="05000000000000000000" pitchFamily="2" charset="2"/>
              </a:rPr>
              <a:t>Some classrooms have Apple products, others have Windows based technology.  </a:t>
            </a:r>
          </a:p>
          <a:p>
            <a:r>
              <a:rPr lang="en-US" dirty="0">
                <a:sym typeface="Wingdings" panose="05000000000000000000" pitchFamily="2" charset="2"/>
              </a:rPr>
              <a:t>Teachers can generally help you get set up but it helps to have multiple options.</a:t>
            </a:r>
          </a:p>
          <a:p>
            <a:endParaRPr lang="en-US" dirty="0">
              <a:sym typeface="Wingdings" panose="05000000000000000000" pitchFamily="2" charset="2"/>
            </a:endParaRPr>
          </a:p>
          <a:p>
            <a:r>
              <a:rPr lang="en-US" b="1" dirty="0">
                <a:sym typeface="Wingdings" panose="05000000000000000000" pitchFamily="2" charset="2"/>
              </a:rPr>
              <a:t>Technology Tips: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Bring the files on a thumb drive.</a:t>
            </a:r>
          </a:p>
          <a:p>
            <a:r>
              <a:rPr lang="en-US" dirty="0">
                <a:sym typeface="Wingdings" panose="05000000000000000000" pitchFamily="2" charset="2"/>
              </a:rPr>
              <a:t>Email yourself the specific materials you will be using in the classroom.</a:t>
            </a:r>
          </a:p>
          <a:p>
            <a:r>
              <a:rPr lang="en-US" dirty="0">
                <a:sym typeface="Wingdings" panose="05000000000000000000" pitchFamily="2" charset="2"/>
              </a:rPr>
              <a:t>Consider bringing your own laptop to connect to the Audio Visual system.</a:t>
            </a:r>
          </a:p>
          <a:p>
            <a:r>
              <a:rPr lang="en-US" dirty="0">
                <a:sym typeface="Wingdings" panose="05000000000000000000" pitchFamily="2" charset="2"/>
              </a:rPr>
              <a:t>Consider bringing a printed version (just in case).</a:t>
            </a:r>
          </a:p>
          <a:p>
            <a:endParaRPr lang="en-US" dirty="0">
              <a:sym typeface="Wingdings" panose="05000000000000000000" pitchFamily="2" charset="2"/>
            </a:endParaRPr>
          </a:p>
          <a:p>
            <a:r>
              <a:rPr lang="en-US" dirty="0">
                <a:sym typeface="Wingdings" panose="05000000000000000000" pitchFamily="2" charset="2"/>
              </a:rPr>
              <a:t>If technology fails, don’t be flustered - you are a lawyer.  You know this stuff well! </a:t>
            </a:r>
          </a:p>
        </p:txBody>
      </p:sp>
      <p:sp>
        <p:nvSpPr>
          <p:cNvPr id="4" name="Slide Number Placeholder 3"/>
          <p:cNvSpPr>
            <a:spLocks noGrp="1"/>
          </p:cNvSpPr>
          <p:nvPr>
            <p:ph type="sldNum" sz="quarter" idx="5"/>
          </p:nvPr>
        </p:nvSpPr>
        <p:spPr/>
        <p:txBody>
          <a:bodyPr/>
          <a:lstStyle/>
          <a:p>
            <a:fld id="{92692975-2CA0-4311-858E-95F828E8E916}" type="slidenum">
              <a:rPr lang="en-US" smtClean="0"/>
              <a:t>5</a:t>
            </a:fld>
            <a:endParaRPr lang="en-US" dirty="0"/>
          </a:p>
        </p:txBody>
      </p:sp>
    </p:spTree>
    <p:extLst>
      <p:ext uri="{BB962C8B-B14F-4D97-AF65-F5344CB8AC3E}">
        <p14:creationId xmlns:p14="http://schemas.microsoft.com/office/powerpoint/2010/main" val="1517989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92692975-2CA0-4311-858E-95F828E8E916}" type="slidenum">
              <a:rPr lang="en-US" smtClean="0"/>
              <a:t>6</a:t>
            </a:fld>
            <a:endParaRPr lang="en-US" dirty="0"/>
          </a:p>
        </p:txBody>
      </p:sp>
    </p:spTree>
    <p:extLst>
      <p:ext uri="{BB962C8B-B14F-4D97-AF65-F5344CB8AC3E}">
        <p14:creationId xmlns:p14="http://schemas.microsoft.com/office/powerpoint/2010/main" val="2532510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92692975-2CA0-4311-858E-95F828E8E916}" type="slidenum">
              <a:rPr lang="en-US" smtClean="0"/>
              <a:t>7</a:t>
            </a:fld>
            <a:endParaRPr lang="en-US" dirty="0"/>
          </a:p>
        </p:txBody>
      </p:sp>
    </p:spTree>
    <p:extLst>
      <p:ext uri="{BB962C8B-B14F-4D97-AF65-F5344CB8AC3E}">
        <p14:creationId xmlns:p14="http://schemas.microsoft.com/office/powerpoint/2010/main" val="3362495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 offers a variety of age-appropriate materials for K-12 classroom visits.  You can access the existing materials in our DropBox (reference link).</a:t>
            </a:r>
          </a:p>
          <a:p>
            <a:endParaRPr lang="en-US" dirty="0"/>
          </a:p>
          <a:p>
            <a:r>
              <a:rPr lang="en-US" dirty="0"/>
              <a:t>If you have questions or need assistance, please email initiatives@calawyers.org</a:t>
            </a:r>
          </a:p>
          <a:p>
            <a:r>
              <a:rPr lang="en-US" dirty="0"/>
              <a:t>Dropbox allows access without membership.</a:t>
            </a:r>
          </a:p>
        </p:txBody>
      </p:sp>
      <p:sp>
        <p:nvSpPr>
          <p:cNvPr id="4" name="Slide Number Placeholder 3"/>
          <p:cNvSpPr>
            <a:spLocks noGrp="1"/>
          </p:cNvSpPr>
          <p:nvPr>
            <p:ph type="sldNum" sz="quarter" idx="5"/>
          </p:nvPr>
        </p:nvSpPr>
        <p:spPr/>
        <p:txBody>
          <a:bodyPr/>
          <a:lstStyle/>
          <a:p>
            <a:fld id="{92692975-2CA0-4311-858E-95F828E8E916}" type="slidenum">
              <a:rPr lang="en-US" smtClean="0"/>
              <a:t>9</a:t>
            </a:fld>
            <a:endParaRPr lang="en-US" dirty="0"/>
          </a:p>
        </p:txBody>
      </p:sp>
    </p:spTree>
    <p:extLst>
      <p:ext uri="{BB962C8B-B14F-4D97-AF65-F5344CB8AC3E}">
        <p14:creationId xmlns:p14="http://schemas.microsoft.com/office/powerpoint/2010/main" val="393772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EFAF-A7A6-A36B-954A-94F727EBD7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15A9AE-3DAE-31B8-C3C7-F76CBB69AD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8CC452-4641-4E4F-EEA3-A64BC897DEE9}"/>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5" name="Footer Placeholder 4">
            <a:extLst>
              <a:ext uri="{FF2B5EF4-FFF2-40B4-BE49-F238E27FC236}">
                <a16:creationId xmlns:a16="http://schemas.microsoft.com/office/drawing/2014/main" id="{13C569A0-C213-76FB-53A1-1A4A70B570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05CEA8-7D14-F758-C387-94A22A0C0936}"/>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165673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0CF4E-9800-85BA-4F7E-E9A826F744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D5D837-921C-D0EB-1A3D-45A2D8BD90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DA187-B6A0-70B4-992C-61E234406B3E}"/>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5" name="Footer Placeholder 4">
            <a:extLst>
              <a:ext uri="{FF2B5EF4-FFF2-40B4-BE49-F238E27FC236}">
                <a16:creationId xmlns:a16="http://schemas.microsoft.com/office/drawing/2014/main" id="{03F6F34E-B1D4-B0DF-B6D8-19C1420CA4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6491E4-7D91-DEAD-9B25-626B025B0676}"/>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1537408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9D8E13-88AF-AB91-8571-2C31927AFC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3C4471-C3E6-836B-F207-A014817137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CE7F0-6835-D06F-1E00-AB6E36368DEF}"/>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5" name="Footer Placeholder 4">
            <a:extLst>
              <a:ext uri="{FF2B5EF4-FFF2-40B4-BE49-F238E27FC236}">
                <a16:creationId xmlns:a16="http://schemas.microsoft.com/office/drawing/2014/main" id="{C9C458E7-BF5E-35C1-0A03-DB89A21A11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8104B2-A76F-9B09-DF3E-96C6C7E264F4}"/>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186930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6FC9-7B7A-5E65-3DB4-FAA2822A72F2}"/>
              </a:ext>
            </a:extLst>
          </p:cNvPr>
          <p:cNvSpPr>
            <a:spLocks noGrp="1"/>
          </p:cNvSpPr>
          <p:nvPr>
            <p:ph type="title"/>
          </p:nvPr>
        </p:nvSpPr>
        <p:spPr>
          <a:xfrm>
            <a:off x="838200" y="1047928"/>
            <a:ext cx="8305800" cy="1325563"/>
          </a:xfr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A4AC4C20-237A-D4BD-1EEA-EDC47233E7D2}"/>
              </a:ext>
            </a:extLst>
          </p:cNvPr>
          <p:cNvSpPr>
            <a:spLocks noGrp="1"/>
          </p:cNvSpPr>
          <p:nvPr>
            <p:ph idx="1"/>
          </p:nvPr>
        </p:nvSpPr>
        <p:spPr>
          <a:xfrm>
            <a:off x="838200" y="2955697"/>
            <a:ext cx="9657522" cy="3221265"/>
          </a:xfrm>
        </p:spPr>
        <p:txBody>
          <a:bodyPr/>
          <a:lstStyle>
            <a:lvl1pPr>
              <a:defRPr sz="2500">
                <a:latin typeface="Arial" panose="020B0604020202020204" pitchFamily="34" charset="0"/>
                <a:cs typeface="Arial" panose="020B0604020202020204" pitchFamily="34" charset="0"/>
              </a:defRPr>
            </a:lvl1pPr>
            <a:lvl2pPr>
              <a:defRPr sz="23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7FBA18E-4F42-9EF4-9391-DDA970B7214E}"/>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5" name="Footer Placeholder 4">
            <a:extLst>
              <a:ext uri="{FF2B5EF4-FFF2-40B4-BE49-F238E27FC236}">
                <a16:creationId xmlns:a16="http://schemas.microsoft.com/office/drawing/2014/main" id="{8936E179-A558-C5E7-AAC9-8598A21ED8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0FBD4E-248F-DF4C-B3CC-8C1D4A87E021}"/>
              </a:ext>
            </a:extLst>
          </p:cNvPr>
          <p:cNvSpPr>
            <a:spLocks noGrp="1"/>
          </p:cNvSpPr>
          <p:nvPr>
            <p:ph type="sldNum" sz="quarter" idx="12"/>
          </p:nvPr>
        </p:nvSpPr>
        <p:spPr/>
        <p:txBody>
          <a:bodyPr/>
          <a:lstStyle/>
          <a:p>
            <a:fld id="{0F18264E-49AA-4354-9A8C-513981922FFC}" type="slidenum">
              <a:rPr lang="en-US" smtClean="0"/>
              <a:t>‹#›</a:t>
            </a:fld>
            <a:endParaRPr lang="en-US" dirty="0"/>
          </a:p>
        </p:txBody>
      </p:sp>
      <p:sp>
        <p:nvSpPr>
          <p:cNvPr id="10" name="Rectangle 9">
            <a:extLst>
              <a:ext uri="{FF2B5EF4-FFF2-40B4-BE49-F238E27FC236}">
                <a16:creationId xmlns:a16="http://schemas.microsoft.com/office/drawing/2014/main" id="{0EF40A99-133F-622D-825B-53A54C783C00}"/>
              </a:ext>
            </a:extLst>
          </p:cNvPr>
          <p:cNvSpPr/>
          <p:nvPr userDrawn="1"/>
        </p:nvSpPr>
        <p:spPr>
          <a:xfrm>
            <a:off x="0" y="2527870"/>
            <a:ext cx="9144000" cy="64261"/>
          </a:xfrm>
          <a:prstGeom prst="rect">
            <a:avLst/>
          </a:prstGeom>
          <a:solidFill>
            <a:srgbClr val="FFDB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12DCFC5-AB1A-378E-926A-13C062F31135}"/>
              </a:ext>
            </a:extLst>
          </p:cNvPr>
          <p:cNvSpPr txBox="1"/>
          <p:nvPr userDrawn="1"/>
        </p:nvSpPr>
        <p:spPr>
          <a:xfrm>
            <a:off x="11269683" y="1864426"/>
            <a:ext cx="184731" cy="369332"/>
          </a:xfrm>
          <a:prstGeom prst="rect">
            <a:avLst/>
          </a:prstGeom>
          <a:noFill/>
        </p:spPr>
        <p:txBody>
          <a:bodyPr wrap="none" rtlCol="0">
            <a:spAutoFit/>
          </a:bodyPr>
          <a:lstStyle/>
          <a:p>
            <a:endParaRPr lang="en-US" dirty="0"/>
          </a:p>
        </p:txBody>
      </p:sp>
      <p:pic>
        <p:nvPicPr>
          <p:cNvPr id="12" name="Picture 11" descr="A black and blue text&#10;&#10;Description automatically generated">
            <a:extLst>
              <a:ext uri="{FF2B5EF4-FFF2-40B4-BE49-F238E27FC236}">
                <a16:creationId xmlns:a16="http://schemas.microsoft.com/office/drawing/2014/main" id="{DE645ACE-82EF-2EBC-E36A-97D2393946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31603" y="105960"/>
            <a:ext cx="2568859" cy="1096880"/>
          </a:xfrm>
          <a:prstGeom prst="rect">
            <a:avLst/>
          </a:prstGeom>
        </p:spPr>
      </p:pic>
      <p:pic>
        <p:nvPicPr>
          <p:cNvPr id="14" name="Picture 13" descr="A blue and green oval shaped object&#10;&#10;Description automatically generated">
            <a:extLst>
              <a:ext uri="{FF2B5EF4-FFF2-40B4-BE49-F238E27FC236}">
                <a16:creationId xmlns:a16="http://schemas.microsoft.com/office/drawing/2014/main" id="{BA9E489A-997B-0A7E-26CA-2AB02C0DCB8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27387" b="32078"/>
          <a:stretch/>
        </p:blipFill>
        <p:spPr>
          <a:xfrm>
            <a:off x="9500419" y="4276987"/>
            <a:ext cx="2691582" cy="2581013"/>
          </a:xfrm>
          <a:prstGeom prst="rect">
            <a:avLst/>
          </a:prstGeom>
        </p:spPr>
      </p:pic>
    </p:spTree>
    <p:extLst>
      <p:ext uri="{BB962C8B-B14F-4D97-AF65-F5344CB8AC3E}">
        <p14:creationId xmlns:p14="http://schemas.microsoft.com/office/powerpoint/2010/main" val="855087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A42B0-08FA-77F0-7ED4-87FAD2BD2D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F02EB2-BD65-FD5F-BFDC-E360B3B52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60FBC1-9B8D-5A78-A309-5023537679EE}"/>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5" name="Footer Placeholder 4">
            <a:extLst>
              <a:ext uri="{FF2B5EF4-FFF2-40B4-BE49-F238E27FC236}">
                <a16:creationId xmlns:a16="http://schemas.microsoft.com/office/drawing/2014/main" id="{79124D5A-3AB5-9796-D134-48FEC9B47E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E59F87-0307-47F6-34AC-F1E943991A85}"/>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185628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38E32-3779-D6DC-2264-A701B7133F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A248A3-36B0-4EC2-0BA3-D805D769FB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A3F490-7845-AEB9-3C34-A9FD4CC8D8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269448-82DF-BACE-3987-46F7C6D0474A}"/>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6" name="Footer Placeholder 5">
            <a:extLst>
              <a:ext uri="{FF2B5EF4-FFF2-40B4-BE49-F238E27FC236}">
                <a16:creationId xmlns:a16="http://schemas.microsoft.com/office/drawing/2014/main" id="{42A9DF51-F7F0-6AEA-BC92-66736DBE48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EF019F-6DCF-EC63-B3B5-4C557A073317}"/>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60470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31FE5-4E6F-882E-9161-496A21D380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F13934-6EB2-0986-1A96-B3067FEDF5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50AF0D-EA2A-EE8D-9045-925D8FE238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8C6C73-2361-8A7C-6DA4-3962C95CDB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4203D4-C406-53CD-FD1E-FFB1CD2ED0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1508D2-78C1-0199-D504-9387EEAB8FC1}"/>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8" name="Footer Placeholder 7">
            <a:extLst>
              <a:ext uri="{FF2B5EF4-FFF2-40B4-BE49-F238E27FC236}">
                <a16:creationId xmlns:a16="http://schemas.microsoft.com/office/drawing/2014/main" id="{32FE4079-D830-1BBE-C087-5E2A9209DC9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1333F0D-5EA8-28A7-6AE3-4889C0929CEE}"/>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281756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FCABE-86A1-BFF4-2C9E-4785B225CE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A029E1-9949-0736-8D22-0F8A1257C030}"/>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4" name="Footer Placeholder 3">
            <a:extLst>
              <a:ext uri="{FF2B5EF4-FFF2-40B4-BE49-F238E27FC236}">
                <a16:creationId xmlns:a16="http://schemas.microsoft.com/office/drawing/2014/main" id="{C521E6A1-9480-7483-F27F-2644A33D935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34CD3EB-BAAD-2DEF-4A61-0DB84353CB9B}"/>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44049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851614-A718-F9AD-263E-8BE03DA8926E}"/>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3" name="Footer Placeholder 2">
            <a:extLst>
              <a:ext uri="{FF2B5EF4-FFF2-40B4-BE49-F238E27FC236}">
                <a16:creationId xmlns:a16="http://schemas.microsoft.com/office/drawing/2014/main" id="{59EED516-5792-8EE7-D2CA-92BC85B6F71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A9DDDE7-3E05-B121-18D0-A5BA7F08ABB3}"/>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20878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787EB-9FA2-3D24-7B65-7B4D8C16D1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6181F8-A327-450E-5C68-8634309AB3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5C3778-0828-50DC-B367-2C52ED8D60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FDAE45-BDAB-F7EB-E98A-47F1F5EF542E}"/>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6" name="Footer Placeholder 5">
            <a:extLst>
              <a:ext uri="{FF2B5EF4-FFF2-40B4-BE49-F238E27FC236}">
                <a16:creationId xmlns:a16="http://schemas.microsoft.com/office/drawing/2014/main" id="{E650D245-A0DC-8856-91AE-846697ACA77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02A677-B5B5-9422-A7C8-4A8FA2E6C924}"/>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318781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58D7-787F-EF51-4668-27A8A827F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61E12E-3595-A709-1043-7997A6A6FA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BB35547-30EC-BD5E-2AA2-6D8B1C42A6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77C4EC-C31A-B2FF-9193-D1E9978ACF60}"/>
              </a:ext>
            </a:extLst>
          </p:cNvPr>
          <p:cNvSpPr>
            <a:spLocks noGrp="1"/>
          </p:cNvSpPr>
          <p:nvPr>
            <p:ph type="dt" sz="half" idx="10"/>
          </p:nvPr>
        </p:nvSpPr>
        <p:spPr/>
        <p:txBody>
          <a:bodyPr/>
          <a:lstStyle/>
          <a:p>
            <a:fld id="{75FE0997-31A0-4B06-B83B-287287D23DE8}" type="datetimeFigureOut">
              <a:rPr lang="en-US" smtClean="0"/>
              <a:t>8/29/2023</a:t>
            </a:fld>
            <a:endParaRPr lang="en-US" dirty="0"/>
          </a:p>
        </p:txBody>
      </p:sp>
      <p:sp>
        <p:nvSpPr>
          <p:cNvPr id="6" name="Footer Placeholder 5">
            <a:extLst>
              <a:ext uri="{FF2B5EF4-FFF2-40B4-BE49-F238E27FC236}">
                <a16:creationId xmlns:a16="http://schemas.microsoft.com/office/drawing/2014/main" id="{AEF46E72-79DD-7172-973E-60DD63205C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0D951E-C4C0-3EF2-6087-F7270A7782F1}"/>
              </a:ext>
            </a:extLst>
          </p:cNvPr>
          <p:cNvSpPr>
            <a:spLocks noGrp="1"/>
          </p:cNvSpPr>
          <p:nvPr>
            <p:ph type="sldNum" sz="quarter" idx="12"/>
          </p:nvPr>
        </p:nvSpPr>
        <p:spPr/>
        <p:txBody>
          <a:bodyPr/>
          <a:lstStyle/>
          <a:p>
            <a:fld id="{0F18264E-49AA-4354-9A8C-513981922FFC}" type="slidenum">
              <a:rPr lang="en-US" smtClean="0"/>
              <a:t>‹#›</a:t>
            </a:fld>
            <a:endParaRPr lang="en-US" dirty="0"/>
          </a:p>
        </p:txBody>
      </p:sp>
    </p:spTree>
    <p:extLst>
      <p:ext uri="{BB962C8B-B14F-4D97-AF65-F5344CB8AC3E}">
        <p14:creationId xmlns:p14="http://schemas.microsoft.com/office/powerpoint/2010/main" val="138184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738979-9DA6-4314-97F5-4AC9A6E93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23C55A-754A-1C7C-67A2-C49C3B843B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746757-7ED6-9984-626B-3673307892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E0997-31A0-4B06-B83B-287287D23DE8}" type="datetimeFigureOut">
              <a:rPr lang="en-US" smtClean="0"/>
              <a:t>8/29/2023</a:t>
            </a:fld>
            <a:endParaRPr lang="en-US" dirty="0"/>
          </a:p>
        </p:txBody>
      </p:sp>
      <p:sp>
        <p:nvSpPr>
          <p:cNvPr id="5" name="Footer Placeholder 4">
            <a:extLst>
              <a:ext uri="{FF2B5EF4-FFF2-40B4-BE49-F238E27FC236}">
                <a16:creationId xmlns:a16="http://schemas.microsoft.com/office/drawing/2014/main" id="{FDD59E04-1C64-038D-CBCB-C4D041903A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DDAE16A-FDC3-67F2-377D-A6297B7AE6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8264E-49AA-4354-9A8C-513981922FFC}" type="slidenum">
              <a:rPr lang="en-US" smtClean="0"/>
              <a:t>‹#›</a:t>
            </a:fld>
            <a:endParaRPr lang="en-US" dirty="0"/>
          </a:p>
        </p:txBody>
      </p:sp>
    </p:spTree>
    <p:extLst>
      <p:ext uri="{BB962C8B-B14F-4D97-AF65-F5344CB8AC3E}">
        <p14:creationId xmlns:p14="http://schemas.microsoft.com/office/powerpoint/2010/main" val="2687560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hyperlink" Target="mailto:initiatives@calawyers.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mailto:initiatives@calawyers.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alawyers.org/initiatives/civics-engagement-and-outreach/" TargetMode="External"/><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www.dropbox.com/sh/1zrzpb1fwlnwy0m/AAB6fv-Olael7EWAQhhytLsUa?dl=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erson smiling for a picture&#10;&#10;Description automatically generated">
            <a:extLst>
              <a:ext uri="{FF2B5EF4-FFF2-40B4-BE49-F238E27FC236}">
                <a16:creationId xmlns:a16="http://schemas.microsoft.com/office/drawing/2014/main" id="{B0534A7E-11CB-0682-DD02-10ED38CFF0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064" y="4031535"/>
            <a:ext cx="2418494" cy="2029238"/>
          </a:xfrm>
          <a:prstGeom prst="rect">
            <a:avLst/>
          </a:prstGeom>
        </p:spPr>
      </p:pic>
      <p:pic>
        <p:nvPicPr>
          <p:cNvPr id="13" name="Picture 12" descr="A person with curly hair wearing glasses&#10;&#10;Description automatically generated">
            <a:extLst>
              <a:ext uri="{FF2B5EF4-FFF2-40B4-BE49-F238E27FC236}">
                <a16:creationId xmlns:a16="http://schemas.microsoft.com/office/drawing/2014/main" id="{037E91A0-36B5-CAE2-DD2E-F53A127396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81311" y="4031535"/>
            <a:ext cx="2418494" cy="2029238"/>
          </a:xfrm>
          <a:prstGeom prst="rect">
            <a:avLst/>
          </a:prstGeom>
        </p:spPr>
      </p:pic>
      <p:sp>
        <p:nvSpPr>
          <p:cNvPr id="14" name="Subtitle 2">
            <a:extLst>
              <a:ext uri="{FF2B5EF4-FFF2-40B4-BE49-F238E27FC236}">
                <a16:creationId xmlns:a16="http://schemas.microsoft.com/office/drawing/2014/main" id="{BC67F5AF-B9BF-ECD1-1EEB-2FA912DEE906}"/>
              </a:ext>
            </a:extLst>
          </p:cNvPr>
          <p:cNvSpPr>
            <a:spLocks noGrp="1"/>
          </p:cNvSpPr>
          <p:nvPr>
            <p:ph type="subTitle" idx="1"/>
          </p:nvPr>
        </p:nvSpPr>
        <p:spPr>
          <a:xfrm>
            <a:off x="8899805" y="4689034"/>
            <a:ext cx="2661596" cy="875010"/>
          </a:xfrm>
        </p:spPr>
        <p:txBody>
          <a:bodyPr>
            <a:noAutofit/>
          </a:bodyPr>
          <a:lstStyle/>
          <a:p>
            <a:pPr algn="l"/>
            <a:r>
              <a:rPr lang="en-US" sz="1600" b="0" i="0" dirty="0">
                <a:effectLst/>
                <a:latin typeface="Arial" panose="020B0604020202020204" pitchFamily="34" charset="0"/>
                <a:cs typeface="Arial" panose="020B0604020202020204" pitchFamily="34" charset="0"/>
              </a:rPr>
              <a:t>Principal for Valensi Rose, PLC</a:t>
            </a:r>
          </a:p>
          <a:p>
            <a:pPr algn="l"/>
            <a:r>
              <a:rPr lang="en-US" sz="1600" b="0" i="0" dirty="0">
                <a:effectLst/>
                <a:latin typeface="Arial" panose="020B0604020202020204" pitchFamily="34" charset="0"/>
                <a:cs typeface="Arial" panose="020B0604020202020204" pitchFamily="34" charset="0"/>
              </a:rPr>
              <a:t>Member, Civic Engagement and Outreach Committee</a:t>
            </a:r>
            <a:endParaRPr lang="en-US" sz="1600" dirty="0">
              <a:latin typeface="Arial" panose="020B0604020202020204" pitchFamily="34" charset="0"/>
              <a:cs typeface="Arial" panose="020B0604020202020204" pitchFamily="34" charset="0"/>
            </a:endParaRPr>
          </a:p>
        </p:txBody>
      </p:sp>
      <p:sp>
        <p:nvSpPr>
          <p:cNvPr id="15" name="Subtitle 2">
            <a:extLst>
              <a:ext uri="{FF2B5EF4-FFF2-40B4-BE49-F238E27FC236}">
                <a16:creationId xmlns:a16="http://schemas.microsoft.com/office/drawing/2014/main" id="{4B978FE0-064B-35E0-8AB4-2A0C7E0CCE2E}"/>
              </a:ext>
            </a:extLst>
          </p:cNvPr>
          <p:cNvSpPr txBox="1">
            <a:spLocks/>
          </p:cNvSpPr>
          <p:nvPr/>
        </p:nvSpPr>
        <p:spPr>
          <a:xfrm>
            <a:off x="3164558" y="4528263"/>
            <a:ext cx="2844356" cy="10357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dirty="0">
                <a:latin typeface="Arial" panose="020B0604020202020204" pitchFamily="34" charset="0"/>
                <a:cs typeface="Arial" panose="020B0604020202020204" pitchFamily="34" charset="0"/>
              </a:rPr>
              <a:t>Chief Deputy District Attorney for the San Diego County District Attorney’s Office</a:t>
            </a:r>
          </a:p>
          <a:p>
            <a:pPr algn="l"/>
            <a:r>
              <a:rPr lang="en-US" sz="1600" dirty="0">
                <a:latin typeface="Arial" panose="020B0604020202020204" pitchFamily="34" charset="0"/>
                <a:cs typeface="Arial" panose="020B0604020202020204" pitchFamily="34" charset="0"/>
              </a:rPr>
              <a:t>Chair, Civic Engagement and Outreach Committee</a:t>
            </a:r>
          </a:p>
        </p:txBody>
      </p:sp>
      <p:sp>
        <p:nvSpPr>
          <p:cNvPr id="18" name="Rectangle 17">
            <a:extLst>
              <a:ext uri="{FF2B5EF4-FFF2-40B4-BE49-F238E27FC236}">
                <a16:creationId xmlns:a16="http://schemas.microsoft.com/office/drawing/2014/main" id="{202AB34B-77FF-9686-0E4C-69CA827FF1A2}"/>
              </a:ext>
            </a:extLst>
          </p:cNvPr>
          <p:cNvSpPr/>
          <p:nvPr/>
        </p:nvSpPr>
        <p:spPr>
          <a:xfrm>
            <a:off x="6705600" y="1676256"/>
            <a:ext cx="5486400" cy="64261"/>
          </a:xfrm>
          <a:prstGeom prst="rect">
            <a:avLst/>
          </a:prstGeom>
          <a:solidFill>
            <a:srgbClr val="FFDB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Image reads: Welcome to Civics Engagement Volunteer Training for K-12 Classroom Visits">
            <a:extLst>
              <a:ext uri="{FF2B5EF4-FFF2-40B4-BE49-F238E27FC236}">
                <a16:creationId xmlns:a16="http://schemas.microsoft.com/office/drawing/2014/main" id="{E8B3C3B5-8782-3A75-BF7D-46D6F9AA1F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57450" y="684258"/>
            <a:ext cx="7277100" cy="3467100"/>
          </a:xfrm>
          <a:prstGeom prst="rect">
            <a:avLst/>
          </a:prstGeom>
        </p:spPr>
      </p:pic>
      <p:pic>
        <p:nvPicPr>
          <p:cNvPr id="9" name="Picture 8" descr="A yellow sun with a smiling face&#10;&#10;Description automatically generated">
            <a:extLst>
              <a:ext uri="{FF2B5EF4-FFF2-40B4-BE49-F238E27FC236}">
                <a16:creationId xmlns:a16="http://schemas.microsoft.com/office/drawing/2014/main" id="{E621973D-AD3F-900B-E1B1-0FB0D67E6D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0765" y="-590826"/>
            <a:ext cx="3599069" cy="3599069"/>
          </a:xfrm>
          <a:prstGeom prst="rect">
            <a:avLst/>
          </a:prstGeom>
        </p:spPr>
      </p:pic>
      <p:pic>
        <p:nvPicPr>
          <p:cNvPr id="20" name="Picture 19" descr="A black and blue text&#10;&#10;Description automatically generated">
            <a:extLst>
              <a:ext uri="{FF2B5EF4-FFF2-40B4-BE49-F238E27FC236}">
                <a16:creationId xmlns:a16="http://schemas.microsoft.com/office/drawing/2014/main" id="{231A88F1-8282-AEC9-0339-66E2577FD70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31603" y="105960"/>
            <a:ext cx="2568859" cy="1096880"/>
          </a:xfrm>
          <a:prstGeom prst="rect">
            <a:avLst/>
          </a:prstGeom>
        </p:spPr>
      </p:pic>
      <p:sp>
        <p:nvSpPr>
          <p:cNvPr id="22" name="Rectangle 21">
            <a:extLst>
              <a:ext uri="{FF2B5EF4-FFF2-40B4-BE49-F238E27FC236}">
                <a16:creationId xmlns:a16="http://schemas.microsoft.com/office/drawing/2014/main" id="{1A7B904F-BB59-1931-804B-4A6711D53471}"/>
              </a:ext>
            </a:extLst>
          </p:cNvPr>
          <p:cNvSpPr/>
          <p:nvPr/>
        </p:nvSpPr>
        <p:spPr>
          <a:xfrm flipV="1">
            <a:off x="0" y="6684178"/>
            <a:ext cx="12192000" cy="195290"/>
          </a:xfrm>
          <a:prstGeom prst="rect">
            <a:avLst/>
          </a:prstGeom>
          <a:solidFill>
            <a:srgbClr val="002C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33457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828A-18C5-ECDA-0F09-6C99CB31E4BA}"/>
              </a:ext>
            </a:extLst>
          </p:cNvPr>
          <p:cNvSpPr>
            <a:spLocks noGrp="1"/>
          </p:cNvSpPr>
          <p:nvPr>
            <p:ph type="title"/>
          </p:nvPr>
        </p:nvSpPr>
        <p:spPr/>
        <p:txBody>
          <a:bodyPr>
            <a:normAutofit/>
          </a:bodyPr>
          <a:lstStyle/>
          <a:p>
            <a:r>
              <a:rPr lang="en-US" dirty="0"/>
              <a:t>Find More #FutureLawyers</a:t>
            </a:r>
          </a:p>
        </p:txBody>
      </p:sp>
      <p:sp>
        <p:nvSpPr>
          <p:cNvPr id="3" name="Content Placeholder 2">
            <a:extLst>
              <a:ext uri="{FF2B5EF4-FFF2-40B4-BE49-F238E27FC236}">
                <a16:creationId xmlns:a16="http://schemas.microsoft.com/office/drawing/2014/main" id="{8A9A2E5E-C645-4F83-4850-013FEC12DE08}"/>
              </a:ext>
            </a:extLst>
          </p:cNvPr>
          <p:cNvSpPr>
            <a:spLocks noGrp="1"/>
          </p:cNvSpPr>
          <p:nvPr>
            <p:ph idx="1"/>
          </p:nvPr>
        </p:nvSpPr>
        <p:spPr/>
        <p:txBody>
          <a:bodyPr>
            <a:normAutofit lnSpcReduction="10000"/>
          </a:bodyPr>
          <a:lstStyle/>
          <a:p>
            <a:pPr marL="0" indent="0">
              <a:buNone/>
            </a:pPr>
            <a:r>
              <a:rPr lang="en-US" sz="2200" dirty="0"/>
              <a:t>Join CLA’s </a:t>
            </a:r>
            <a:r>
              <a:rPr lang="en-US" sz="2200" b="1" dirty="0"/>
              <a:t>Civic Engagement &amp; Outreach Committee</a:t>
            </a:r>
          </a:p>
          <a:p>
            <a:pPr>
              <a:buFontTx/>
              <a:buChar char="-"/>
            </a:pPr>
            <a:r>
              <a:rPr lang="en-US" sz="2200" dirty="0"/>
              <a:t>Update civics content</a:t>
            </a:r>
          </a:p>
          <a:p>
            <a:pPr>
              <a:buFontTx/>
              <a:buChar char="-"/>
            </a:pPr>
            <a:r>
              <a:rPr lang="en-US" sz="2200" dirty="0"/>
              <a:t>Create new civics content</a:t>
            </a:r>
          </a:p>
          <a:p>
            <a:pPr>
              <a:buFontTx/>
              <a:buChar char="-"/>
            </a:pPr>
            <a:r>
              <a:rPr lang="en-US" sz="2200" dirty="0"/>
              <a:t>Connect more attorneys and judges with civic engagement efforts</a:t>
            </a:r>
          </a:p>
          <a:p>
            <a:pPr>
              <a:buFontTx/>
              <a:buChar char="-"/>
            </a:pPr>
            <a:endParaRPr lang="en-US" sz="2200" dirty="0"/>
          </a:p>
          <a:p>
            <a:pPr marL="0" indent="0">
              <a:buNone/>
            </a:pPr>
            <a:r>
              <a:rPr lang="en-US" sz="2200" dirty="0"/>
              <a:t>Help us find more Future Lawyers.  </a:t>
            </a:r>
          </a:p>
          <a:p>
            <a:pPr marL="0" indent="0">
              <a:buNone/>
            </a:pPr>
            <a:endParaRPr lang="en-US" sz="2200" dirty="0"/>
          </a:p>
          <a:p>
            <a:pPr marL="0" indent="0">
              <a:buNone/>
            </a:pPr>
            <a:r>
              <a:rPr lang="en-US" sz="2200" dirty="0"/>
              <a:t>If interested, email </a:t>
            </a:r>
            <a:r>
              <a:rPr lang="en-US" sz="2200" dirty="0">
                <a:hlinkClick r:id="rId2"/>
              </a:rPr>
              <a:t>initiatives@calawyers.org</a:t>
            </a:r>
            <a:r>
              <a:rPr lang="en-US" sz="2200" dirty="0"/>
              <a:t> </a:t>
            </a:r>
          </a:p>
        </p:txBody>
      </p:sp>
    </p:spTree>
    <p:extLst>
      <p:ext uri="{BB962C8B-B14F-4D97-AF65-F5344CB8AC3E}">
        <p14:creationId xmlns:p14="http://schemas.microsoft.com/office/powerpoint/2010/main" val="1498575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828A-18C5-ECDA-0F09-6C99CB31E4BA}"/>
              </a:ext>
            </a:extLst>
          </p:cNvPr>
          <p:cNvSpPr>
            <a:spLocks noGrp="1"/>
          </p:cNvSpPr>
          <p:nvPr>
            <p:ph type="title"/>
          </p:nvPr>
        </p:nvSpPr>
        <p:spPr/>
        <p:txBody>
          <a:bodyPr>
            <a:normAutofit/>
          </a:bodyPr>
          <a:lstStyle/>
          <a:p>
            <a:r>
              <a:rPr lang="en-US" sz="4400" dirty="0"/>
              <a:t>Questions?</a:t>
            </a:r>
          </a:p>
        </p:txBody>
      </p:sp>
    </p:spTree>
    <p:extLst>
      <p:ext uri="{BB962C8B-B14F-4D97-AF65-F5344CB8AC3E}">
        <p14:creationId xmlns:p14="http://schemas.microsoft.com/office/powerpoint/2010/main" val="341552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A blue and green oval shaped object&#10;&#10;Description automatically generated">
            <a:extLst>
              <a:ext uri="{FF2B5EF4-FFF2-40B4-BE49-F238E27FC236}">
                <a16:creationId xmlns:a16="http://schemas.microsoft.com/office/drawing/2014/main" id="{0602DAC6-439A-0D94-9E1B-3FB59931F77B}"/>
              </a:ext>
            </a:extLst>
          </p:cNvPr>
          <p:cNvPicPr>
            <a:picLocks noChangeAspect="1"/>
          </p:cNvPicPr>
          <p:nvPr/>
        </p:nvPicPr>
        <p:blipFill rotWithShape="1">
          <a:blip r:embed="rId3">
            <a:extLst>
              <a:ext uri="{28A0092B-C50C-407E-A947-70E740481C1C}">
                <a14:useLocalDpi xmlns:a14="http://schemas.microsoft.com/office/drawing/2010/main" val="0"/>
              </a:ext>
            </a:extLst>
          </a:blip>
          <a:srcRect r="27387" b="32078"/>
          <a:stretch/>
        </p:blipFill>
        <p:spPr>
          <a:xfrm>
            <a:off x="9500419" y="4276987"/>
            <a:ext cx="2691582" cy="2581013"/>
          </a:xfrm>
          <a:prstGeom prst="rect">
            <a:avLst/>
          </a:prstGeom>
        </p:spPr>
      </p:pic>
      <p:sp>
        <p:nvSpPr>
          <p:cNvPr id="2" name="Title 1">
            <a:extLst>
              <a:ext uri="{FF2B5EF4-FFF2-40B4-BE49-F238E27FC236}">
                <a16:creationId xmlns:a16="http://schemas.microsoft.com/office/drawing/2014/main" id="{41155E2A-9A83-2403-779A-780F8247257D}"/>
              </a:ext>
            </a:extLst>
          </p:cNvPr>
          <p:cNvSpPr>
            <a:spLocks noGrp="1"/>
          </p:cNvSpPr>
          <p:nvPr>
            <p:ph type="title" idx="4294967295"/>
          </p:nvPr>
        </p:nvSpPr>
        <p:spPr>
          <a:xfrm>
            <a:off x="2259754" y="1165557"/>
            <a:ext cx="2987675" cy="4479925"/>
          </a:xfrm>
        </p:spPr>
        <p:txBody>
          <a:bodyPr>
            <a:normAutofit/>
          </a:bodyPr>
          <a:lstStyle/>
          <a:p>
            <a:pPr algn="r"/>
            <a:r>
              <a:rPr lang="en-US" sz="6000" b="1" dirty="0">
                <a:latin typeface="Arial" panose="020B0604020202020204" pitchFamily="34" charset="0"/>
                <a:cs typeface="Arial" panose="020B0604020202020204" pitchFamily="34" charset="0"/>
              </a:rPr>
              <a:t>Agenda Topics</a:t>
            </a:r>
          </a:p>
        </p:txBody>
      </p:sp>
      <p:sp>
        <p:nvSpPr>
          <p:cNvPr id="3" name="Content Placeholder 2">
            <a:extLst>
              <a:ext uri="{FF2B5EF4-FFF2-40B4-BE49-F238E27FC236}">
                <a16:creationId xmlns:a16="http://schemas.microsoft.com/office/drawing/2014/main" id="{EDDA25DA-3DE5-6E9D-E4A1-EABFA61185FE}"/>
              </a:ext>
            </a:extLst>
          </p:cNvPr>
          <p:cNvSpPr>
            <a:spLocks noGrp="1"/>
          </p:cNvSpPr>
          <p:nvPr>
            <p:ph idx="4294967295"/>
          </p:nvPr>
        </p:nvSpPr>
        <p:spPr>
          <a:xfrm>
            <a:off x="6096000" y="1649412"/>
            <a:ext cx="5302250" cy="3559175"/>
          </a:xfrm>
        </p:spPr>
        <p:txBody>
          <a:bodyPr anchor="ctr">
            <a:normAutofit/>
          </a:bodyPr>
          <a:lstStyle/>
          <a:p>
            <a:r>
              <a:rPr lang="en-US" sz="2400" dirty="0">
                <a:latin typeface="Arial" panose="020B0604020202020204" pitchFamily="34" charset="0"/>
                <a:cs typeface="Arial" panose="020B0604020202020204" pitchFamily="34" charset="0"/>
              </a:rPr>
              <a:t>Coordinating Classroom Visits </a:t>
            </a:r>
          </a:p>
          <a:p>
            <a:r>
              <a:rPr lang="en-US" sz="2400" dirty="0">
                <a:latin typeface="Arial" panose="020B0604020202020204" pitchFamily="34" charset="0"/>
                <a:cs typeface="Arial" panose="020B0604020202020204" pitchFamily="34" charset="0"/>
              </a:rPr>
              <a:t>School Site Tips</a:t>
            </a:r>
          </a:p>
          <a:p>
            <a:r>
              <a:rPr lang="en-US" sz="2400" dirty="0">
                <a:latin typeface="Arial" panose="020B0604020202020204" pitchFamily="34" charset="0"/>
                <a:cs typeface="Arial" panose="020B0604020202020204" pitchFamily="34" charset="0"/>
              </a:rPr>
              <a:t>Classroom Technology</a:t>
            </a:r>
          </a:p>
          <a:p>
            <a:r>
              <a:rPr lang="en-US" sz="2400" dirty="0">
                <a:latin typeface="Arial" panose="020B0604020202020204" pitchFamily="34" charset="0"/>
                <a:cs typeface="Arial" panose="020B0604020202020204" pitchFamily="34" charset="0"/>
              </a:rPr>
              <a:t>Virtual Presentations </a:t>
            </a:r>
          </a:p>
          <a:p>
            <a:r>
              <a:rPr lang="en-US" sz="2400" dirty="0">
                <a:latin typeface="Arial" panose="020B0604020202020204" pitchFamily="34" charset="0"/>
                <a:cs typeface="Arial" panose="020B0604020202020204" pitchFamily="34" charset="0"/>
              </a:rPr>
              <a:t>Available Materials</a:t>
            </a:r>
          </a:p>
          <a:p>
            <a:r>
              <a:rPr lang="en-US" sz="2400" dirty="0">
                <a:latin typeface="Arial" panose="020B0604020202020204" pitchFamily="34" charset="0"/>
                <a:cs typeface="Arial" panose="020B0604020202020204" pitchFamily="34" charset="0"/>
              </a:rPr>
              <a:t>Join CLA’s Civic Engagement &amp; Outreach Committee</a:t>
            </a:r>
          </a:p>
        </p:txBody>
      </p:sp>
      <p:pic>
        <p:nvPicPr>
          <p:cNvPr id="6" name="Picture 5" descr="A black and blue text&#10;&#10;Description automatically generated">
            <a:extLst>
              <a:ext uri="{FF2B5EF4-FFF2-40B4-BE49-F238E27FC236}">
                <a16:creationId xmlns:a16="http://schemas.microsoft.com/office/drawing/2014/main" id="{BADE1A50-F245-D27D-5209-1F157E1171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83395" y="0"/>
            <a:ext cx="2568859" cy="1096880"/>
          </a:xfrm>
          <a:prstGeom prst="rect">
            <a:avLst/>
          </a:prstGeom>
        </p:spPr>
      </p:pic>
      <p:pic>
        <p:nvPicPr>
          <p:cNvPr id="7" name="Picture 6" descr="A yellow sun with a smiling face&#10;&#10;Description automatically generated">
            <a:extLst>
              <a:ext uri="{FF2B5EF4-FFF2-40B4-BE49-F238E27FC236}">
                <a16:creationId xmlns:a16="http://schemas.microsoft.com/office/drawing/2014/main" id="{A932E76C-2CF2-506C-6DDF-542607B294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765" y="-590826"/>
            <a:ext cx="3599069" cy="3599069"/>
          </a:xfrm>
          <a:prstGeom prst="rect">
            <a:avLst/>
          </a:prstGeom>
        </p:spPr>
      </p:pic>
      <p:sp>
        <p:nvSpPr>
          <p:cNvPr id="9" name="Rectangle 8">
            <a:extLst>
              <a:ext uri="{FF2B5EF4-FFF2-40B4-BE49-F238E27FC236}">
                <a16:creationId xmlns:a16="http://schemas.microsoft.com/office/drawing/2014/main" id="{A3155379-D0DB-8AC6-3491-FE7B3E5722D1}"/>
              </a:ext>
            </a:extLst>
          </p:cNvPr>
          <p:cNvSpPr/>
          <p:nvPr/>
        </p:nvSpPr>
        <p:spPr>
          <a:xfrm rot="5400000">
            <a:off x="2928514" y="3396869"/>
            <a:ext cx="5486400" cy="64261"/>
          </a:xfrm>
          <a:prstGeom prst="rect">
            <a:avLst/>
          </a:prstGeom>
          <a:solidFill>
            <a:srgbClr val="FFDB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1013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7294-DE15-8EF9-FDFF-DB3AE6E055E3}"/>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Classroom Visits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CLA Members and Friends</a:t>
            </a:r>
          </a:p>
        </p:txBody>
      </p:sp>
      <p:sp>
        <p:nvSpPr>
          <p:cNvPr id="3" name="Content Placeholder 2">
            <a:extLst>
              <a:ext uri="{FF2B5EF4-FFF2-40B4-BE49-F238E27FC236}">
                <a16:creationId xmlns:a16="http://schemas.microsoft.com/office/drawing/2014/main" id="{98545A0A-6B4C-26F5-CA21-C0719BD01245}"/>
              </a:ext>
            </a:extLst>
          </p:cNvPr>
          <p:cNvSpPr>
            <a:spLocks noGrp="1"/>
          </p:cNvSpPr>
          <p:nvPr>
            <p:ph idx="1"/>
          </p:nvPr>
        </p:nvSpPr>
        <p:spPr/>
        <p:txBody>
          <a:bodyPr>
            <a:normAutofit/>
          </a:bodyPr>
          <a:lstStyle/>
          <a:p>
            <a:pPr marL="0" indent="0">
              <a:buNone/>
            </a:pPr>
            <a:r>
              <a:rPr lang="en-US" sz="2500" dirty="0">
                <a:latin typeface="Arial" panose="020B0604020202020204" pitchFamily="34" charset="0"/>
                <a:cs typeface="Arial" panose="020B0604020202020204" pitchFamily="34" charset="0"/>
              </a:rPr>
              <a:t>CLA coordinates K-12 classroom visits twice per year</a:t>
            </a:r>
          </a:p>
          <a:p>
            <a:r>
              <a:rPr lang="en-US" sz="2500" dirty="0">
                <a:latin typeface="Arial" panose="020B0604020202020204" pitchFamily="34" charset="0"/>
                <a:cs typeface="Arial" panose="020B0604020202020204" pitchFamily="34" charset="0"/>
              </a:rPr>
              <a:t>Constitution Day/Month – September 17</a:t>
            </a:r>
            <a:r>
              <a:rPr lang="en-US" sz="2500" baseline="30000" dirty="0">
                <a:latin typeface="Arial" panose="020B0604020202020204" pitchFamily="34" charset="0"/>
                <a:cs typeface="Arial" panose="020B0604020202020204" pitchFamily="34" charset="0"/>
              </a:rPr>
              <a:t>th</a:t>
            </a:r>
            <a:endParaRPr lang="en-US" sz="2500" dirty="0">
              <a:latin typeface="Arial" panose="020B0604020202020204" pitchFamily="34" charset="0"/>
              <a:cs typeface="Arial" panose="020B0604020202020204" pitchFamily="34" charset="0"/>
            </a:endParaRPr>
          </a:p>
          <a:p>
            <a:r>
              <a:rPr lang="en-US" sz="2500" dirty="0">
                <a:latin typeface="Arial" panose="020B0604020202020204" pitchFamily="34" charset="0"/>
                <a:cs typeface="Arial" panose="020B0604020202020204" pitchFamily="34" charset="0"/>
              </a:rPr>
              <a:t>Law Day – May 1</a:t>
            </a:r>
            <a:r>
              <a:rPr lang="en-US" sz="2500" baseline="30000" dirty="0">
                <a:latin typeface="Arial" panose="020B0604020202020204" pitchFamily="34" charset="0"/>
                <a:cs typeface="Arial" panose="020B0604020202020204" pitchFamily="34" charset="0"/>
              </a:rPr>
              <a:t>st</a:t>
            </a:r>
            <a:endParaRPr lang="en-US" sz="2500" dirty="0">
              <a:latin typeface="Arial" panose="020B0604020202020204" pitchFamily="34" charset="0"/>
              <a:cs typeface="Arial" panose="020B0604020202020204" pitchFamily="34" charset="0"/>
            </a:endParaRPr>
          </a:p>
          <a:p>
            <a:pPr marL="0" indent="0">
              <a:buNone/>
            </a:pPr>
            <a:endParaRPr lang="en-US" sz="2500" dirty="0">
              <a:latin typeface="Arial" panose="020B0604020202020204" pitchFamily="34" charset="0"/>
              <a:cs typeface="Arial" panose="020B0604020202020204" pitchFamily="34" charset="0"/>
            </a:endParaRPr>
          </a:p>
          <a:p>
            <a:pPr marL="0" indent="0">
              <a:buNone/>
            </a:pPr>
            <a:r>
              <a:rPr lang="en-US" sz="2500" dirty="0">
                <a:latin typeface="Arial" panose="020B0604020202020204" pitchFamily="34" charset="0"/>
                <a:cs typeface="Arial" panose="020B0604020202020204" pitchFamily="34" charset="0"/>
              </a:rPr>
              <a:t>CLA staff can help individual volunteers year-round by request.</a:t>
            </a:r>
          </a:p>
          <a:p>
            <a:pPr marL="0" indent="0">
              <a:buNone/>
            </a:pPr>
            <a:r>
              <a:rPr lang="en-US" sz="2500" dirty="0">
                <a:latin typeface="Arial" panose="020B0604020202020204" pitchFamily="34" charset="0"/>
                <a:cs typeface="Arial" panose="020B0604020202020204" pitchFamily="34" charset="0"/>
              </a:rPr>
              <a:t>Email: </a:t>
            </a:r>
            <a:r>
              <a:rPr lang="en-US" sz="2500" dirty="0">
                <a:latin typeface="Arial" panose="020B0604020202020204" pitchFamily="34" charset="0"/>
                <a:cs typeface="Arial" panose="020B0604020202020204" pitchFamily="34" charset="0"/>
                <a:hlinkClick r:id="rId3"/>
              </a:rPr>
              <a:t>initiatives@calawyers.org</a:t>
            </a:r>
            <a:r>
              <a:rPr lang="en-US" sz="2500" dirty="0">
                <a:latin typeface="Arial" panose="020B0604020202020204" pitchFamily="34" charset="0"/>
                <a:cs typeface="Arial" panose="020B0604020202020204" pitchFamily="34" charset="0"/>
              </a:rPr>
              <a:t> for support w/K-12 visits</a:t>
            </a:r>
          </a:p>
        </p:txBody>
      </p:sp>
      <p:sp>
        <p:nvSpPr>
          <p:cNvPr id="5" name="Rectangle 4">
            <a:extLst>
              <a:ext uri="{FF2B5EF4-FFF2-40B4-BE49-F238E27FC236}">
                <a16:creationId xmlns:a16="http://schemas.microsoft.com/office/drawing/2014/main" id="{A9804F61-C69C-F43F-640E-93613BC97064}"/>
              </a:ext>
            </a:extLst>
          </p:cNvPr>
          <p:cNvSpPr/>
          <p:nvPr/>
        </p:nvSpPr>
        <p:spPr>
          <a:xfrm>
            <a:off x="0" y="2527870"/>
            <a:ext cx="9144000" cy="64261"/>
          </a:xfrm>
          <a:prstGeom prst="rect">
            <a:avLst/>
          </a:prstGeom>
          <a:solidFill>
            <a:srgbClr val="FFDB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DC79221-48FC-DAC9-09BE-0205EA410DBD}"/>
              </a:ext>
            </a:extLst>
          </p:cNvPr>
          <p:cNvSpPr txBox="1"/>
          <p:nvPr/>
        </p:nvSpPr>
        <p:spPr>
          <a:xfrm>
            <a:off x="11269683" y="186442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59848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18BC1-C3C4-9DAD-A953-A0ED9FADF19A}"/>
              </a:ext>
            </a:extLst>
          </p:cNvPr>
          <p:cNvSpPr>
            <a:spLocks noGrp="1"/>
          </p:cNvSpPr>
          <p:nvPr>
            <p:ph type="title"/>
          </p:nvPr>
        </p:nvSpPr>
        <p:spPr/>
        <p:txBody>
          <a:bodyPr anchor="ctr">
            <a:normAutofit/>
          </a:bodyPr>
          <a:lstStyle/>
          <a:p>
            <a:r>
              <a:rPr lang="en-US" dirty="0"/>
              <a:t>School Site Tips</a:t>
            </a:r>
          </a:p>
        </p:txBody>
      </p:sp>
      <p:sp>
        <p:nvSpPr>
          <p:cNvPr id="3" name="Content Placeholder 2">
            <a:extLst>
              <a:ext uri="{FF2B5EF4-FFF2-40B4-BE49-F238E27FC236}">
                <a16:creationId xmlns:a16="http://schemas.microsoft.com/office/drawing/2014/main" id="{915E29FA-8DCE-7188-34D6-3B2C691A87AC}"/>
              </a:ext>
            </a:extLst>
          </p:cNvPr>
          <p:cNvSpPr>
            <a:spLocks noGrp="1"/>
          </p:cNvSpPr>
          <p:nvPr>
            <p:ph idx="1"/>
          </p:nvPr>
        </p:nvSpPr>
        <p:spPr>
          <a:xfrm>
            <a:off x="838200" y="2779059"/>
            <a:ext cx="9657522" cy="3397903"/>
          </a:xfrm>
        </p:spPr>
        <p:txBody>
          <a:bodyPr anchor="t">
            <a:normAutofit fontScale="85000" lnSpcReduction="20000"/>
          </a:bodyPr>
          <a:lstStyle/>
          <a:p>
            <a:pPr marL="0" indent="0">
              <a:buNone/>
            </a:pPr>
            <a:r>
              <a:rPr lang="en-US" sz="2400" b="1" dirty="0"/>
              <a:t>Prior to classroom visit, obtain the following information:</a:t>
            </a:r>
          </a:p>
          <a:p>
            <a:r>
              <a:rPr lang="en-US" sz="2400" dirty="0"/>
              <a:t>Contact information for the point person at the school</a:t>
            </a:r>
          </a:p>
          <a:p>
            <a:r>
              <a:rPr lang="en-US" sz="2400" dirty="0"/>
              <a:t>School address and parking instructions</a:t>
            </a:r>
          </a:p>
          <a:p>
            <a:r>
              <a:rPr lang="en-US" sz="2400" dirty="0"/>
              <a:t>Information about the class (e.g., number of students, name of teacher, etc.) </a:t>
            </a:r>
          </a:p>
          <a:p>
            <a:r>
              <a:rPr lang="en-US" sz="2400" dirty="0"/>
              <a:t>Technology set up for classroom</a:t>
            </a:r>
          </a:p>
          <a:p>
            <a:r>
              <a:rPr lang="en-US" sz="2400" dirty="0"/>
              <a:t>Possibility of sending PowerPoint &amp; materials ahead of time to teacher</a:t>
            </a:r>
          </a:p>
          <a:p>
            <a:pPr marL="0" indent="0">
              <a:buNone/>
            </a:pPr>
            <a:r>
              <a:rPr lang="en-US" sz="2400" b="1" dirty="0"/>
              <a:t>Upon arrival at school</a:t>
            </a:r>
            <a:r>
              <a:rPr lang="en-US" sz="2400" dirty="0"/>
              <a:t>:</a:t>
            </a:r>
          </a:p>
          <a:p>
            <a:r>
              <a:rPr lang="en-US" sz="2400" dirty="0"/>
              <a:t>Bring ID </a:t>
            </a:r>
          </a:p>
          <a:p>
            <a:r>
              <a:rPr lang="en-US" sz="2400" dirty="0"/>
              <a:t>Check in with school Administration Office for visitor badge</a:t>
            </a:r>
          </a:p>
          <a:p>
            <a:r>
              <a:rPr lang="en-US" sz="2400" dirty="0"/>
              <a:t>Ask for directions to classroom</a:t>
            </a:r>
          </a:p>
        </p:txBody>
      </p:sp>
    </p:spTree>
    <p:extLst>
      <p:ext uri="{BB962C8B-B14F-4D97-AF65-F5344CB8AC3E}">
        <p14:creationId xmlns:p14="http://schemas.microsoft.com/office/powerpoint/2010/main" val="64975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17C8-C942-2BAF-D944-4B782C9EA72B}"/>
              </a:ext>
            </a:extLst>
          </p:cNvPr>
          <p:cNvSpPr>
            <a:spLocks noGrp="1"/>
          </p:cNvSpPr>
          <p:nvPr>
            <p:ph type="title"/>
          </p:nvPr>
        </p:nvSpPr>
        <p:spPr/>
        <p:txBody>
          <a:bodyPr>
            <a:normAutofit/>
          </a:bodyPr>
          <a:lstStyle/>
          <a:p>
            <a:r>
              <a:rPr lang="en-US" dirty="0"/>
              <a:t>Classroom Technology</a:t>
            </a:r>
          </a:p>
        </p:txBody>
      </p:sp>
      <p:sp>
        <p:nvSpPr>
          <p:cNvPr id="3" name="Content Placeholder 2">
            <a:extLst>
              <a:ext uri="{FF2B5EF4-FFF2-40B4-BE49-F238E27FC236}">
                <a16:creationId xmlns:a16="http://schemas.microsoft.com/office/drawing/2014/main" id="{F810CAD8-C444-6A92-FD36-911408B6157C}"/>
              </a:ext>
            </a:extLst>
          </p:cNvPr>
          <p:cNvSpPr>
            <a:spLocks noGrp="1"/>
          </p:cNvSpPr>
          <p:nvPr>
            <p:ph idx="1"/>
          </p:nvPr>
        </p:nvSpPr>
        <p:spPr>
          <a:xfrm>
            <a:off x="838200" y="2743201"/>
            <a:ext cx="9657522" cy="3433762"/>
          </a:xfrm>
        </p:spPr>
        <p:txBody>
          <a:bodyPr>
            <a:normAutofit fontScale="85000" lnSpcReduction="10000"/>
          </a:bodyPr>
          <a:lstStyle/>
          <a:p>
            <a:pPr marL="0" indent="0">
              <a:lnSpc>
                <a:spcPct val="120000"/>
              </a:lnSpc>
              <a:buNone/>
            </a:pPr>
            <a:r>
              <a:rPr lang="en-US" sz="2400" dirty="0"/>
              <a:t>Classrooms are equipped with a variety of audio-visual tools.  A best practice is to r</a:t>
            </a:r>
            <a:r>
              <a:rPr lang="en-US" sz="2400" b="0" i="0" u="none" strike="noStrike" dirty="0">
                <a:effectLst/>
              </a:rPr>
              <a:t>equest that the teacher have the presentation set up for you on a screen. However, </a:t>
            </a:r>
            <a:r>
              <a:rPr lang="en-US" sz="2400" dirty="0"/>
              <a:t>sometimes things don’t work as planned so you should have a Plan B.</a:t>
            </a:r>
          </a:p>
          <a:p>
            <a:pPr marL="0" indent="0">
              <a:buNone/>
            </a:pPr>
            <a:endParaRPr lang="en-US" sz="2400" dirty="0"/>
          </a:p>
          <a:p>
            <a:pPr marL="0" indent="0">
              <a:buNone/>
            </a:pPr>
            <a:r>
              <a:rPr lang="en-US" sz="2400" dirty="0"/>
              <a:t>Plan B - You are your own IT support:</a:t>
            </a:r>
          </a:p>
          <a:p>
            <a:r>
              <a:rPr lang="en-US" sz="2400" dirty="0"/>
              <a:t>Bring files on a thumb drive</a:t>
            </a:r>
          </a:p>
          <a:p>
            <a:r>
              <a:rPr lang="en-US" sz="2400" dirty="0"/>
              <a:t>Email files to yourself for access from classroom PCs</a:t>
            </a:r>
          </a:p>
          <a:p>
            <a:r>
              <a:rPr lang="en-US" sz="2400" dirty="0"/>
              <a:t>Bring your own PC to connect to classroom A/V equipment </a:t>
            </a:r>
          </a:p>
          <a:p>
            <a:r>
              <a:rPr lang="en-US" sz="2400" dirty="0"/>
              <a:t>Bring some hard copy printouts of your program</a:t>
            </a:r>
          </a:p>
        </p:txBody>
      </p:sp>
    </p:spTree>
    <p:extLst>
      <p:ext uri="{BB962C8B-B14F-4D97-AF65-F5344CB8AC3E}">
        <p14:creationId xmlns:p14="http://schemas.microsoft.com/office/powerpoint/2010/main" val="1333466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17C8-C942-2BAF-D944-4B782C9EA72B}"/>
              </a:ext>
            </a:extLst>
          </p:cNvPr>
          <p:cNvSpPr>
            <a:spLocks noGrp="1"/>
          </p:cNvSpPr>
          <p:nvPr>
            <p:ph type="title"/>
          </p:nvPr>
        </p:nvSpPr>
        <p:spPr/>
        <p:txBody>
          <a:bodyPr>
            <a:normAutofit/>
          </a:bodyPr>
          <a:lstStyle/>
          <a:p>
            <a:r>
              <a:rPr lang="en-US" dirty="0"/>
              <a:t>Virtual Presentations</a:t>
            </a:r>
          </a:p>
        </p:txBody>
      </p:sp>
      <p:sp>
        <p:nvSpPr>
          <p:cNvPr id="3" name="Content Placeholder 2">
            <a:extLst>
              <a:ext uri="{FF2B5EF4-FFF2-40B4-BE49-F238E27FC236}">
                <a16:creationId xmlns:a16="http://schemas.microsoft.com/office/drawing/2014/main" id="{F810CAD8-C444-6A92-FD36-911408B6157C}"/>
              </a:ext>
            </a:extLst>
          </p:cNvPr>
          <p:cNvSpPr>
            <a:spLocks noGrp="1"/>
          </p:cNvSpPr>
          <p:nvPr>
            <p:ph idx="1"/>
          </p:nvPr>
        </p:nvSpPr>
        <p:spPr>
          <a:xfrm>
            <a:off x="296779" y="2635627"/>
            <a:ext cx="9797716" cy="4065962"/>
          </a:xfrm>
        </p:spPr>
        <p:txBody>
          <a:bodyPr>
            <a:normAutofit/>
          </a:bodyPr>
          <a:lstStyle/>
          <a:p>
            <a:r>
              <a:rPr lang="en-US" sz="2400" dirty="0"/>
              <a:t>Prior to virtual presentation:</a:t>
            </a:r>
          </a:p>
          <a:p>
            <a:pPr lvl="1"/>
            <a:r>
              <a:rPr lang="en-US" sz="2000" dirty="0"/>
              <a:t>Determine technology platform you will use (e.g., Zoom, Teams, etc.)</a:t>
            </a:r>
          </a:p>
          <a:p>
            <a:pPr lvl="1"/>
            <a:r>
              <a:rPr lang="en-US" sz="2000" dirty="0"/>
              <a:t>Obtain direct contact information for teacher including cell number for emergencies on day of program</a:t>
            </a:r>
          </a:p>
          <a:p>
            <a:pPr lvl="1"/>
            <a:r>
              <a:rPr lang="en-US" sz="2000" dirty="0"/>
              <a:t>Connect with teacher and obtain information about the class (e.g., number of students, etc.) </a:t>
            </a:r>
          </a:p>
          <a:p>
            <a:pPr lvl="1"/>
            <a:r>
              <a:rPr lang="en-US" sz="2000" dirty="0"/>
              <a:t>Send virtual link and other materials to teacher so teacher can forward to students</a:t>
            </a:r>
          </a:p>
          <a:p>
            <a:pPr lvl="1"/>
            <a:r>
              <a:rPr lang="en-US" sz="2000" dirty="0"/>
              <a:t>Ask teacher to assist you during presentation to ensure students are engaged</a:t>
            </a:r>
          </a:p>
          <a:p>
            <a:pPr lvl="1"/>
            <a:r>
              <a:rPr lang="en-US" sz="2000" dirty="0"/>
              <a:t>Conduct technology test run with teacher</a:t>
            </a:r>
          </a:p>
          <a:p>
            <a:pPr marL="0" indent="0">
              <a:lnSpc>
                <a:spcPct val="120000"/>
              </a:lnSpc>
              <a:buNone/>
            </a:pPr>
            <a:endParaRPr lang="en-US" sz="2400" dirty="0"/>
          </a:p>
        </p:txBody>
      </p:sp>
    </p:spTree>
    <p:extLst>
      <p:ext uri="{BB962C8B-B14F-4D97-AF65-F5344CB8AC3E}">
        <p14:creationId xmlns:p14="http://schemas.microsoft.com/office/powerpoint/2010/main" val="1806414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17C8-C942-2BAF-D944-4B782C9EA72B}"/>
              </a:ext>
            </a:extLst>
          </p:cNvPr>
          <p:cNvSpPr>
            <a:spLocks noGrp="1"/>
          </p:cNvSpPr>
          <p:nvPr>
            <p:ph type="title"/>
          </p:nvPr>
        </p:nvSpPr>
        <p:spPr/>
        <p:txBody>
          <a:bodyPr>
            <a:normAutofit/>
          </a:bodyPr>
          <a:lstStyle/>
          <a:p>
            <a:r>
              <a:rPr lang="en-US" dirty="0"/>
              <a:t>Virtual Presentations</a:t>
            </a:r>
          </a:p>
        </p:txBody>
      </p:sp>
      <p:sp>
        <p:nvSpPr>
          <p:cNvPr id="3" name="Content Placeholder 2">
            <a:extLst>
              <a:ext uri="{FF2B5EF4-FFF2-40B4-BE49-F238E27FC236}">
                <a16:creationId xmlns:a16="http://schemas.microsoft.com/office/drawing/2014/main" id="{F810CAD8-C444-6A92-FD36-911408B6157C}"/>
              </a:ext>
            </a:extLst>
          </p:cNvPr>
          <p:cNvSpPr>
            <a:spLocks noGrp="1"/>
          </p:cNvSpPr>
          <p:nvPr>
            <p:ph idx="1"/>
          </p:nvPr>
        </p:nvSpPr>
        <p:spPr>
          <a:xfrm>
            <a:off x="296779" y="2635627"/>
            <a:ext cx="9797716" cy="4065962"/>
          </a:xfrm>
        </p:spPr>
        <p:txBody>
          <a:bodyPr>
            <a:normAutofit/>
          </a:bodyPr>
          <a:lstStyle/>
          <a:p>
            <a:r>
              <a:rPr lang="en-US" sz="2400" dirty="0"/>
              <a:t>During presentation:</a:t>
            </a:r>
          </a:p>
          <a:p>
            <a:pPr lvl="1"/>
            <a:r>
              <a:rPr lang="en-US" sz="2000" dirty="0"/>
              <a:t>Engage students in interactive discussions</a:t>
            </a:r>
          </a:p>
          <a:p>
            <a:pPr lvl="1"/>
            <a:r>
              <a:rPr lang="en-US" sz="2000" dirty="0"/>
              <a:t>Be mindful of students’ short attention span</a:t>
            </a:r>
          </a:p>
          <a:p>
            <a:pPr lvl="1"/>
            <a:r>
              <a:rPr lang="en-US" sz="2000" dirty="0"/>
              <a:t>Monitor chat function for questions/comments</a:t>
            </a:r>
          </a:p>
          <a:p>
            <a:pPr lvl="1"/>
            <a:r>
              <a:rPr lang="en-US" sz="2000" dirty="0"/>
              <a:t>In addition to PowerPoint, consider additional props or other visual aids</a:t>
            </a:r>
          </a:p>
          <a:p>
            <a:pPr lvl="1"/>
            <a:r>
              <a:rPr lang="en-US" sz="2000" dirty="0"/>
              <a:t>Have a backup plan if your PowerPoint or video fails </a:t>
            </a:r>
          </a:p>
          <a:p>
            <a:pPr marL="0" indent="0">
              <a:lnSpc>
                <a:spcPct val="120000"/>
              </a:lnSpc>
              <a:buNone/>
            </a:pPr>
            <a:endParaRPr lang="en-US" sz="2400" dirty="0"/>
          </a:p>
        </p:txBody>
      </p:sp>
    </p:spTree>
    <p:extLst>
      <p:ext uri="{BB962C8B-B14F-4D97-AF65-F5344CB8AC3E}">
        <p14:creationId xmlns:p14="http://schemas.microsoft.com/office/powerpoint/2010/main" val="330293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yellow sun with rays&#10;&#10;Description automatically generated">
            <a:extLst>
              <a:ext uri="{FF2B5EF4-FFF2-40B4-BE49-F238E27FC236}">
                <a16:creationId xmlns:a16="http://schemas.microsoft.com/office/drawing/2014/main" id="{0D14FA22-2BD0-2D6A-77AE-93ACA6E9C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850" y="279400"/>
            <a:ext cx="6311900" cy="6299200"/>
          </a:xfrm>
          <a:prstGeom prst="rect">
            <a:avLst/>
          </a:prstGeom>
        </p:spPr>
      </p:pic>
      <p:sp>
        <p:nvSpPr>
          <p:cNvPr id="6" name="Title 1">
            <a:extLst>
              <a:ext uri="{FF2B5EF4-FFF2-40B4-BE49-F238E27FC236}">
                <a16:creationId xmlns:a16="http://schemas.microsoft.com/office/drawing/2014/main" id="{7C8FE91A-AAED-9FF0-D181-04B298A35028}"/>
              </a:ext>
            </a:extLst>
          </p:cNvPr>
          <p:cNvSpPr txBox="1">
            <a:spLocks/>
          </p:cNvSpPr>
          <p:nvPr/>
        </p:nvSpPr>
        <p:spPr>
          <a:xfrm>
            <a:off x="2121693" y="2766218"/>
            <a:ext cx="246221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Arial" panose="020B0604020202020204" pitchFamily="34" charset="0"/>
                <a:cs typeface="Arial" panose="020B0604020202020204" pitchFamily="34" charset="0"/>
              </a:rPr>
              <a:t>Civics</a:t>
            </a:r>
          </a:p>
          <a:p>
            <a:pPr algn="ctr"/>
            <a:r>
              <a:rPr lang="en-US" sz="4000" b="1" dirty="0">
                <a:latin typeface="Arial" panose="020B0604020202020204" pitchFamily="34" charset="0"/>
                <a:cs typeface="Arial" panose="020B0604020202020204" pitchFamily="34" charset="0"/>
              </a:rPr>
              <a:t>Material</a:t>
            </a:r>
          </a:p>
        </p:txBody>
      </p:sp>
      <p:sp>
        <p:nvSpPr>
          <p:cNvPr id="7" name="Content Placeholder 4">
            <a:extLst>
              <a:ext uri="{FF2B5EF4-FFF2-40B4-BE49-F238E27FC236}">
                <a16:creationId xmlns:a16="http://schemas.microsoft.com/office/drawing/2014/main" id="{5F392411-2EA6-9892-13DD-69D790602006}"/>
              </a:ext>
            </a:extLst>
          </p:cNvPr>
          <p:cNvSpPr txBox="1">
            <a:spLocks/>
          </p:cNvSpPr>
          <p:nvPr/>
        </p:nvSpPr>
        <p:spPr>
          <a:xfrm>
            <a:off x="7000874" y="1313540"/>
            <a:ext cx="4009197" cy="4716691"/>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dirty="0">
                <a:latin typeface="Arial" panose="020B0604020202020204" pitchFamily="34" charset="0"/>
                <a:ea typeface="Calibri" panose="020F0502020204030204" pitchFamily="34" charset="0"/>
                <a:cs typeface="Arial" panose="020B0604020202020204" pitchFamily="34" charset="0"/>
              </a:rPr>
              <a:t>CLA has a fantastic collection of civics content to share with educators and students. </a:t>
            </a:r>
          </a:p>
          <a:p>
            <a:pPr marL="0" indent="0">
              <a:lnSpc>
                <a:spcPct val="120000"/>
              </a:lnSpc>
              <a:buFont typeface="Arial" panose="020B0604020202020204" pitchFamily="34" charset="0"/>
              <a:buNone/>
            </a:pPr>
            <a:endParaRPr lang="en-US" dirty="0">
              <a:latin typeface="Arial" panose="020B0604020202020204" pitchFamily="34" charset="0"/>
              <a:ea typeface="Calibri" panose="020F0502020204030204" pitchFamily="34" charset="0"/>
              <a:cs typeface="Arial" panose="020B0604020202020204" pitchFamily="34" charset="0"/>
            </a:endParaRPr>
          </a:p>
          <a:p>
            <a:pPr marL="0" indent="0">
              <a:lnSpc>
                <a:spcPct val="120000"/>
              </a:lnSpc>
              <a:buFont typeface="Arial" panose="020B0604020202020204" pitchFamily="34" charset="0"/>
              <a:buNone/>
            </a:pPr>
            <a:r>
              <a:rPr lang="en-US" b="1" dirty="0">
                <a:latin typeface="Arial" panose="020B0604020202020204" pitchFamily="34" charset="0"/>
                <a:ea typeface="Calibri" panose="020F0502020204030204" pitchFamily="34" charset="0"/>
                <a:cs typeface="Arial" panose="020B0604020202020204" pitchFamily="34" charset="0"/>
              </a:rPr>
              <a:t>Website</a:t>
            </a:r>
            <a:r>
              <a:rPr lang="en-US" dirty="0">
                <a:latin typeface="Arial" panose="020B0604020202020204" pitchFamily="34" charset="0"/>
                <a:ea typeface="Calibri" panose="020F0502020204030204" pitchFamily="34" charset="0"/>
                <a:cs typeface="Arial" panose="020B0604020202020204" pitchFamily="34" charset="0"/>
              </a:rPr>
              <a:t>: </a:t>
            </a:r>
          </a:p>
          <a:p>
            <a:pPr marL="0" indent="0">
              <a:lnSpc>
                <a:spcPct val="120000"/>
              </a:lnSpc>
              <a:buFont typeface="Arial" panose="020B0604020202020204" pitchFamily="34" charset="0"/>
              <a:buNone/>
            </a:pPr>
            <a:r>
              <a:rPr lang="en-US" dirty="0">
                <a:latin typeface="Arial" panose="020B0604020202020204" pitchFamily="34" charset="0"/>
                <a:ea typeface="Calibri" panose="020F0502020204030204" pitchFamily="34" charset="0"/>
                <a:cs typeface="Arial" panose="020B0604020202020204" pitchFamily="34" charset="0"/>
                <a:hlinkClick r:id="rId3"/>
              </a:rPr>
              <a:t>https://calawyers.org/initiatives/civics-engagement-and-outreach/</a:t>
            </a:r>
            <a:endParaRPr lang="en-US" dirty="0">
              <a:latin typeface="Arial" panose="020B0604020202020204" pitchFamily="34" charset="0"/>
              <a:ea typeface="Calibri" panose="020F0502020204030204" pitchFamily="34" charset="0"/>
              <a:cs typeface="Arial" panose="020B0604020202020204" pitchFamily="34" charset="0"/>
            </a:endParaRPr>
          </a:p>
          <a:p>
            <a:pPr marL="0" indent="0">
              <a:lnSpc>
                <a:spcPct val="120000"/>
              </a:lnSpc>
              <a:buFont typeface="Arial" panose="020B0604020202020204" pitchFamily="34" charset="0"/>
              <a:buNone/>
            </a:pPr>
            <a:endParaRPr lang="en-US" b="1" dirty="0">
              <a:latin typeface="Arial" panose="020B0604020202020204" pitchFamily="34" charset="0"/>
              <a:ea typeface="Calibri" panose="020F0502020204030204" pitchFamily="34" charset="0"/>
              <a:cs typeface="Arial" panose="020B0604020202020204" pitchFamily="34" charset="0"/>
            </a:endParaRPr>
          </a:p>
          <a:p>
            <a:pPr marL="0" indent="0">
              <a:lnSpc>
                <a:spcPct val="120000"/>
              </a:lnSpc>
              <a:buFont typeface="Arial" panose="020B0604020202020204" pitchFamily="34" charset="0"/>
              <a:buNone/>
            </a:pPr>
            <a:r>
              <a:rPr lang="en-US" b="1" dirty="0">
                <a:latin typeface="Arial" panose="020B0604020202020204" pitchFamily="34" charset="0"/>
                <a:ea typeface="Calibri" panose="020F0502020204030204" pitchFamily="34" charset="0"/>
                <a:cs typeface="Arial" panose="020B0604020202020204" pitchFamily="34" charset="0"/>
              </a:rPr>
              <a:t>Dropbox File Access – View/Download: </a:t>
            </a:r>
            <a:r>
              <a:rPr lang="en-US" dirty="0">
                <a:latin typeface="Arial" panose="020B0604020202020204" pitchFamily="34" charset="0"/>
                <a:ea typeface="Calibri" panose="020F0502020204030204" pitchFamily="34" charset="0"/>
                <a:cs typeface="Arial" panose="020B0604020202020204" pitchFamily="34" charset="0"/>
                <a:hlinkClick r:id="rId4"/>
              </a:rPr>
              <a:t>https://www.dropbox.com/sh/1zrzpb1fwlnwy0m/AAB6fv-Olael7EWAQhhytLsUa?dl=0</a:t>
            </a:r>
            <a:endParaRPr lang="en-US" dirty="0">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pic>
        <p:nvPicPr>
          <p:cNvPr id="8" name="Picture 7" descr="A black and blue text&#10;&#10;Description automatically generated">
            <a:extLst>
              <a:ext uri="{FF2B5EF4-FFF2-40B4-BE49-F238E27FC236}">
                <a16:creationId xmlns:a16="http://schemas.microsoft.com/office/drawing/2014/main" id="{43A7F2C1-0C91-1E62-FA05-10567308DD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83395" y="0"/>
            <a:ext cx="2568859" cy="1096880"/>
          </a:xfrm>
          <a:prstGeom prst="rect">
            <a:avLst/>
          </a:prstGeom>
        </p:spPr>
      </p:pic>
      <p:sp>
        <p:nvSpPr>
          <p:cNvPr id="9" name="Rectangle 8">
            <a:extLst>
              <a:ext uri="{FF2B5EF4-FFF2-40B4-BE49-F238E27FC236}">
                <a16:creationId xmlns:a16="http://schemas.microsoft.com/office/drawing/2014/main" id="{5E273880-3BFA-290D-7FF8-EF694C247D4B}"/>
              </a:ext>
            </a:extLst>
          </p:cNvPr>
          <p:cNvSpPr/>
          <p:nvPr/>
        </p:nvSpPr>
        <p:spPr>
          <a:xfrm flipV="1">
            <a:off x="0" y="6684178"/>
            <a:ext cx="12192000" cy="195290"/>
          </a:xfrm>
          <a:prstGeom prst="rect">
            <a:avLst/>
          </a:prstGeom>
          <a:solidFill>
            <a:srgbClr val="002C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6045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172DA15-3F96-D225-E99E-1EBC32C6152C}"/>
              </a:ext>
            </a:extLst>
          </p:cNvPr>
          <p:cNvGraphicFramePr>
            <a:graphicFrameLocks noGrp="1"/>
          </p:cNvGraphicFramePr>
          <p:nvPr>
            <p:ph idx="4294967295"/>
            <p:extLst>
              <p:ext uri="{D42A27DB-BD31-4B8C-83A1-F6EECF244321}">
                <p14:modId xmlns:p14="http://schemas.microsoft.com/office/powerpoint/2010/main" val="2699678255"/>
              </p:ext>
            </p:extLst>
          </p:nvPr>
        </p:nvGraphicFramePr>
        <p:xfrm>
          <a:off x="327422" y="290421"/>
          <a:ext cx="11537156" cy="6059378"/>
        </p:xfrm>
        <a:graphic>
          <a:graphicData uri="http://schemas.openxmlformats.org/drawingml/2006/table">
            <a:tbl>
              <a:tblPr firstRow="1" bandRow="1">
                <a:tableStyleId>{EB9631B5-78F2-41C9-869B-9F39066F8104}</a:tableStyleId>
              </a:tblPr>
              <a:tblGrid>
                <a:gridCol w="3140306">
                  <a:extLst>
                    <a:ext uri="{9D8B030D-6E8A-4147-A177-3AD203B41FA5}">
                      <a16:colId xmlns:a16="http://schemas.microsoft.com/office/drawing/2014/main" val="2830517807"/>
                    </a:ext>
                  </a:extLst>
                </a:gridCol>
                <a:gridCol w="2001538">
                  <a:extLst>
                    <a:ext uri="{9D8B030D-6E8A-4147-A177-3AD203B41FA5}">
                      <a16:colId xmlns:a16="http://schemas.microsoft.com/office/drawing/2014/main" val="277569924"/>
                    </a:ext>
                  </a:extLst>
                </a:gridCol>
                <a:gridCol w="6395312">
                  <a:extLst>
                    <a:ext uri="{9D8B030D-6E8A-4147-A177-3AD203B41FA5}">
                      <a16:colId xmlns:a16="http://schemas.microsoft.com/office/drawing/2014/main" val="133958809"/>
                    </a:ext>
                  </a:extLst>
                </a:gridCol>
              </a:tblGrid>
              <a:tr h="848626">
                <a:tc>
                  <a:txBody>
                    <a:bodyPr/>
                    <a:lstStyle/>
                    <a:p>
                      <a:pPr lvl="0" algn="l" rtl="0" fontAlgn="ctr"/>
                      <a:r>
                        <a:rPr lang="en-US" sz="1500" b="1" u="none" strike="noStrike" dirty="0">
                          <a:solidFill>
                            <a:schemeClr val="tx1"/>
                          </a:solidFill>
                          <a:effectLst/>
                          <a:latin typeface="Arial" panose="020B0604020202020204" pitchFamily="34" charset="0"/>
                          <a:cs typeface="Arial" panose="020B0604020202020204" pitchFamily="34" charset="0"/>
                        </a:rPr>
                        <a:t>Civics Resource</a:t>
                      </a:r>
                      <a:endParaRPr lang="en-US" sz="1500" b="1" i="0" u="none" strike="noStrike" dirty="0">
                        <a:solidFill>
                          <a:schemeClr val="tx1"/>
                        </a:solidFill>
                        <a:effectLst/>
                        <a:latin typeface="Arial" panose="020B0604020202020204" pitchFamily="34" charset="0"/>
                        <a:cs typeface="Arial" panose="020B0604020202020204" pitchFamily="34" charset="0"/>
                      </a:endParaRPr>
                    </a:p>
                  </a:txBody>
                  <a:tcPr marT="91440" marB="91440" anchor="ctr">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rgbClr val="FFDB46"/>
                    </a:solidFill>
                  </a:tcPr>
                </a:tc>
                <a:tc>
                  <a:txBody>
                    <a:bodyPr/>
                    <a:lstStyle/>
                    <a:p>
                      <a:pPr lvl="0" algn="l" rtl="0" fontAlgn="ctr"/>
                      <a:r>
                        <a:rPr lang="en-US" sz="1500" b="1" u="none" strike="noStrike" dirty="0">
                          <a:solidFill>
                            <a:schemeClr val="tx1"/>
                          </a:solidFill>
                          <a:effectLst/>
                          <a:latin typeface="Arial" panose="020B0604020202020204" pitchFamily="34" charset="0"/>
                          <a:cs typeface="Arial" panose="020B0604020202020204" pitchFamily="34" charset="0"/>
                        </a:rPr>
                        <a:t>Recommended </a:t>
                      </a:r>
                    </a:p>
                    <a:p>
                      <a:pPr lvl="0" algn="l" rtl="0" fontAlgn="ctr"/>
                      <a:r>
                        <a:rPr lang="en-US" sz="1500" b="1" u="none" strike="noStrike" dirty="0">
                          <a:solidFill>
                            <a:schemeClr val="tx1"/>
                          </a:solidFill>
                          <a:effectLst/>
                          <a:latin typeface="Arial" panose="020B0604020202020204" pitchFamily="34" charset="0"/>
                          <a:cs typeface="Arial" panose="020B0604020202020204" pitchFamily="34" charset="0"/>
                        </a:rPr>
                        <a:t>Grade Level</a:t>
                      </a:r>
                      <a:endParaRPr lang="en-US" sz="1500" b="1" i="0" u="none" strike="noStrike" dirty="0">
                        <a:solidFill>
                          <a:schemeClr val="tx1"/>
                        </a:solidFill>
                        <a:effectLst/>
                        <a:latin typeface="Arial" panose="020B0604020202020204" pitchFamily="34" charset="0"/>
                        <a:cs typeface="Arial" panose="020B0604020202020204" pitchFamily="34" charset="0"/>
                      </a:endParaRPr>
                    </a:p>
                  </a:txBody>
                  <a:tcPr marT="91440" marB="9144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rgbClr val="FFDB46"/>
                    </a:solidFill>
                  </a:tcPr>
                </a:tc>
                <a:tc>
                  <a:txBody>
                    <a:bodyPr/>
                    <a:lstStyle/>
                    <a:p>
                      <a:pPr lvl="0" algn="l" rtl="0" fontAlgn="ctr"/>
                      <a:r>
                        <a:rPr lang="en-US" sz="1500" b="1" u="none" strike="noStrike" dirty="0">
                          <a:solidFill>
                            <a:schemeClr val="tx1"/>
                          </a:solidFill>
                          <a:effectLst/>
                          <a:latin typeface="Arial" panose="020B0604020202020204" pitchFamily="34" charset="0"/>
                          <a:cs typeface="Arial" panose="020B0604020202020204" pitchFamily="34" charset="0"/>
                        </a:rPr>
                        <a:t>Description</a:t>
                      </a:r>
                      <a:endParaRPr lang="en-US" sz="1500" b="1" i="0" u="none" strike="noStrike" dirty="0">
                        <a:solidFill>
                          <a:schemeClr val="tx1"/>
                        </a:solidFill>
                        <a:effectLst/>
                        <a:latin typeface="Arial" panose="020B0604020202020204" pitchFamily="34" charset="0"/>
                        <a:cs typeface="Arial" panose="020B0604020202020204" pitchFamily="34" charset="0"/>
                      </a:endParaRPr>
                    </a:p>
                  </a:txBody>
                  <a:tcPr marT="91440" marB="91440" anchor="ctr">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rgbClr val="FFDB46"/>
                    </a:solidFill>
                  </a:tcPr>
                </a:tc>
                <a:extLst>
                  <a:ext uri="{0D108BD9-81ED-4DB2-BD59-A6C34878D82A}">
                    <a16:rowId xmlns:a16="http://schemas.microsoft.com/office/drawing/2014/main" val="4216744202"/>
                  </a:ext>
                </a:extLst>
              </a:tr>
              <a:tr h="1116006">
                <a:tc>
                  <a:txBody>
                    <a:bodyPr/>
                    <a:lstStyle/>
                    <a:p>
                      <a:pPr lvl="0" algn="l" rtl="0" fontAlgn="ctr"/>
                      <a:r>
                        <a:rPr lang="en-US" sz="1500" u="none" strike="noStrike" dirty="0">
                          <a:effectLst/>
                          <a:latin typeface="Arial" panose="020B0604020202020204" pitchFamily="34" charset="0"/>
                          <a:cs typeface="Arial" panose="020B0604020202020204" pitchFamily="34" charset="0"/>
                        </a:rPr>
                        <a:t>Comic Book:</a:t>
                      </a:r>
                      <a:br>
                        <a:rPr lang="en-US" sz="1500" u="none" strike="noStrike" dirty="0">
                          <a:effectLst/>
                          <a:latin typeface="Arial" panose="020B0604020202020204" pitchFamily="34" charset="0"/>
                          <a:cs typeface="Arial" panose="020B0604020202020204" pitchFamily="34" charset="0"/>
                        </a:rPr>
                      </a:br>
                      <a:r>
                        <a:rPr lang="en-US" sz="1500" u="none" strike="noStrike" dirty="0">
                          <a:effectLst/>
                          <a:latin typeface="Arial" panose="020B0604020202020204" pitchFamily="34" charset="0"/>
                          <a:cs typeface="Arial" panose="020B0604020202020204" pitchFamily="34" charset="0"/>
                        </a:rPr>
                        <a:t>What Lawyers and Judges Do?</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rtl="0" fontAlgn="ctr"/>
                      <a:r>
                        <a:rPr lang="en-US" sz="1500" u="none" strike="noStrike" dirty="0">
                          <a:effectLst/>
                          <a:latin typeface="Arial" panose="020B0604020202020204" pitchFamily="34" charset="0"/>
                          <a:cs typeface="Arial" panose="020B0604020202020204" pitchFamily="34" charset="0"/>
                        </a:rPr>
                        <a:t>K-5</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fontAlgn="t"/>
                      <a:r>
                        <a:rPr lang="en-US" sz="1500" u="none" strike="noStrike" dirty="0">
                          <a:effectLst/>
                          <a:latin typeface="Arial" panose="020B0604020202020204" pitchFamily="34" charset="0"/>
                          <a:cs typeface="Arial" panose="020B0604020202020204" pitchFamily="34" charset="0"/>
                        </a:rPr>
                        <a:t>This publication serves to engage students at an early age and introduces them to the role of attorneys and judges through several illustrated examples. It lets students know they can grow up to be legal professionals.</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5089728"/>
                  </a:ext>
                </a:extLst>
              </a:tr>
              <a:tr h="848626">
                <a:tc>
                  <a:txBody>
                    <a:bodyPr/>
                    <a:lstStyle/>
                    <a:p>
                      <a:pPr lvl="0" algn="l" rtl="0" fontAlgn="ctr"/>
                      <a:r>
                        <a:rPr lang="en-US" sz="1500" u="none" strike="noStrike" dirty="0">
                          <a:effectLst/>
                          <a:latin typeface="Arial" panose="020B0604020202020204" pitchFamily="34" charset="0"/>
                          <a:cs typeface="Arial" panose="020B0604020202020204" pitchFamily="34" charset="0"/>
                        </a:rPr>
                        <a:t>Worksheet:</a:t>
                      </a:r>
                      <a:br>
                        <a:rPr lang="en-US" sz="1500" u="none" strike="noStrike" dirty="0">
                          <a:effectLst/>
                          <a:latin typeface="Arial" panose="020B0604020202020204" pitchFamily="34" charset="0"/>
                          <a:cs typeface="Arial" panose="020B0604020202020204" pitchFamily="34" charset="0"/>
                        </a:rPr>
                      </a:br>
                      <a:r>
                        <a:rPr lang="en-US" sz="1500" u="none" strike="noStrike" dirty="0">
                          <a:effectLst/>
                          <a:latin typeface="Arial" panose="020B0604020202020204" pitchFamily="34" charset="0"/>
                          <a:cs typeface="Arial" panose="020B0604020202020204" pitchFamily="34" charset="0"/>
                        </a:rPr>
                        <a:t>No Animals Allowed (The Rule of Law)</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rtl="0" fontAlgn="ctr"/>
                      <a:r>
                        <a:rPr lang="en-US" sz="1500" u="none" strike="noStrike" dirty="0">
                          <a:effectLst/>
                          <a:latin typeface="Arial" panose="020B0604020202020204" pitchFamily="34" charset="0"/>
                          <a:cs typeface="Arial" panose="020B0604020202020204" pitchFamily="34" charset="0"/>
                        </a:rPr>
                        <a:t>3-5</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fontAlgn="t"/>
                      <a:r>
                        <a:rPr lang="en-US" sz="1500" u="none" strike="noStrike" dirty="0">
                          <a:effectLst/>
                          <a:latin typeface="Arial" panose="020B0604020202020204" pitchFamily="34" charset="0"/>
                          <a:cs typeface="Arial" panose="020B0604020202020204" pitchFamily="34" charset="0"/>
                        </a:rPr>
                        <a:t>This worksheet creates a lively discussion on the three branches of government. Students also learn about the rule of law through an exercise on whether animals should be allowed in school.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9535983"/>
                  </a:ext>
                </a:extLst>
              </a:tr>
              <a:tr h="848626">
                <a:tc>
                  <a:txBody>
                    <a:bodyPr/>
                    <a:lstStyle/>
                    <a:p>
                      <a:pPr lvl="0" algn="l" rtl="0" fontAlgn="ctr"/>
                      <a:r>
                        <a:rPr lang="en-US" sz="1500" u="none" strike="noStrike" dirty="0">
                          <a:effectLst/>
                          <a:latin typeface="Arial" panose="020B0604020202020204" pitchFamily="34" charset="0"/>
                          <a:cs typeface="Arial" panose="020B0604020202020204" pitchFamily="34" charset="0"/>
                        </a:rPr>
                        <a:t>Toolkit:</a:t>
                      </a:r>
                      <a:br>
                        <a:rPr lang="en-US" sz="1500" u="none" strike="noStrike" dirty="0">
                          <a:effectLst/>
                          <a:latin typeface="Arial" panose="020B0604020202020204" pitchFamily="34" charset="0"/>
                          <a:cs typeface="Arial" panose="020B0604020202020204" pitchFamily="34" charset="0"/>
                        </a:rPr>
                      </a:br>
                      <a:r>
                        <a:rPr lang="en-US" sz="1500" u="none" strike="noStrike" dirty="0">
                          <a:effectLst/>
                          <a:latin typeface="Arial" panose="020B0604020202020204" pitchFamily="34" charset="0"/>
                          <a:cs typeface="Arial" panose="020B0604020202020204" pitchFamily="34" charset="0"/>
                        </a:rPr>
                        <a:t>Celebration of the 19</a:t>
                      </a:r>
                      <a:r>
                        <a:rPr lang="en-US" sz="1500" u="none" strike="noStrike" baseline="30000" dirty="0">
                          <a:effectLst/>
                          <a:latin typeface="Arial" panose="020B0604020202020204" pitchFamily="34" charset="0"/>
                          <a:cs typeface="Arial" panose="020B0604020202020204" pitchFamily="34" charset="0"/>
                        </a:rPr>
                        <a:t>th </a:t>
                      </a:r>
                      <a:r>
                        <a:rPr lang="en-US" sz="1500" u="none" strike="noStrike" dirty="0">
                          <a:effectLst/>
                          <a:latin typeface="Arial" panose="020B0604020202020204" pitchFamily="34" charset="0"/>
                          <a:cs typeface="Arial" panose="020B0604020202020204" pitchFamily="34" charset="0"/>
                        </a:rPr>
                        <a:t>Amendment</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rtl="0" fontAlgn="ctr"/>
                      <a:r>
                        <a:rPr lang="en-US" sz="1500" u="none" strike="noStrike" dirty="0">
                          <a:effectLst/>
                          <a:latin typeface="Arial" panose="020B0604020202020204" pitchFamily="34" charset="0"/>
                          <a:cs typeface="Arial" panose="020B0604020202020204" pitchFamily="34" charset="0"/>
                        </a:rPr>
                        <a:t>5-8</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fontAlgn="t"/>
                      <a:r>
                        <a:rPr lang="en-US" sz="1500" u="none" strike="noStrike" dirty="0">
                          <a:effectLst/>
                          <a:latin typeface="Arial" panose="020B0604020202020204" pitchFamily="34" charset="0"/>
                          <a:cs typeface="Arial" panose="020B0604020202020204" pitchFamily="34" charset="0"/>
                        </a:rPr>
                        <a:t>This toolkit supports discussion around the U.S. Constitution, the right to vote generally, the women’s suffrage movement, and the right to vote.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8982840"/>
                  </a:ext>
                </a:extLst>
              </a:tr>
              <a:tr h="848626">
                <a:tc>
                  <a:txBody>
                    <a:bodyPr/>
                    <a:lstStyle/>
                    <a:p>
                      <a:pPr lvl="0" algn="l" rtl="0" fontAlgn="ctr"/>
                      <a:r>
                        <a:rPr lang="en-US" sz="1500" u="none" strike="noStrike" dirty="0">
                          <a:effectLst/>
                          <a:latin typeface="Arial" panose="020B0604020202020204" pitchFamily="34" charset="0"/>
                          <a:cs typeface="Arial" panose="020B0604020202020204" pitchFamily="34" charset="0"/>
                        </a:rPr>
                        <a:t>Presentation and Activity:</a:t>
                      </a:r>
                      <a:br>
                        <a:rPr lang="en-US" sz="1500" u="none" strike="noStrike" dirty="0">
                          <a:effectLst/>
                          <a:latin typeface="Arial" panose="020B0604020202020204" pitchFamily="34" charset="0"/>
                          <a:cs typeface="Arial" panose="020B0604020202020204" pitchFamily="34" charset="0"/>
                        </a:rPr>
                      </a:br>
                      <a:r>
                        <a:rPr lang="en-US" sz="1500" u="none" strike="noStrike" dirty="0">
                          <a:effectLst/>
                          <a:latin typeface="Arial" panose="020B0604020202020204" pitchFamily="34" charset="0"/>
                          <a:cs typeface="Arial" panose="020B0604020202020204" pitchFamily="34" charset="0"/>
                        </a:rPr>
                        <a:t>The Bill Making Process</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rtl="0" fontAlgn="ctr"/>
                      <a:r>
                        <a:rPr lang="en-US" sz="1500" u="none" strike="noStrike" dirty="0">
                          <a:effectLst/>
                          <a:latin typeface="Arial" panose="020B0604020202020204" pitchFamily="34" charset="0"/>
                          <a:cs typeface="Arial" panose="020B0604020202020204" pitchFamily="34" charset="0"/>
                        </a:rPr>
                        <a:t>7-10</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fontAlgn="t"/>
                      <a:r>
                        <a:rPr lang="en-US" sz="1500" u="none" strike="noStrike" dirty="0">
                          <a:effectLst/>
                          <a:latin typeface="Arial" panose="020B0604020202020204" pitchFamily="34" charset="0"/>
                          <a:cs typeface="Arial" panose="020B0604020202020204" pitchFamily="34" charset="0"/>
                        </a:rPr>
                        <a:t>This presentation features state legislators and offers an explanation of how laws are made in California. It includes videos and classroom activity options.</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12320"/>
                  </a:ext>
                </a:extLst>
              </a:tr>
              <a:tr h="581246">
                <a:tc>
                  <a:txBody>
                    <a:bodyPr/>
                    <a:lstStyle/>
                    <a:p>
                      <a:pPr lvl="0" algn="l" rtl="0" fontAlgn="ctr"/>
                      <a:r>
                        <a:rPr lang="en-US" sz="1500" u="none" strike="noStrike" dirty="0">
                          <a:effectLst/>
                          <a:latin typeface="Arial" panose="020B0604020202020204" pitchFamily="34" charset="0"/>
                          <a:cs typeface="Arial" panose="020B0604020202020204" pitchFamily="34" charset="0"/>
                        </a:rPr>
                        <a:t>Brochure:</a:t>
                      </a:r>
                      <a:br>
                        <a:rPr lang="en-US" sz="1500" u="none" strike="noStrike" dirty="0">
                          <a:effectLst/>
                          <a:latin typeface="Arial" panose="020B0604020202020204" pitchFamily="34" charset="0"/>
                          <a:cs typeface="Arial" panose="020B0604020202020204" pitchFamily="34" charset="0"/>
                        </a:rPr>
                      </a:br>
                      <a:r>
                        <a:rPr lang="en-US" sz="1500" u="none" strike="noStrike" dirty="0">
                          <a:effectLst/>
                          <a:latin typeface="Arial" panose="020B0604020202020204" pitchFamily="34" charset="0"/>
                          <a:cs typeface="Arial" panose="020B0604020202020204" pitchFamily="34" charset="0"/>
                        </a:rPr>
                        <a:t>When you Turn 18</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rtl="0" fontAlgn="ctr"/>
                      <a:r>
                        <a:rPr lang="en-US" sz="1500" u="none" strike="noStrike" dirty="0">
                          <a:effectLst/>
                          <a:latin typeface="Arial" panose="020B0604020202020204" pitchFamily="34" charset="0"/>
                          <a:cs typeface="Arial" panose="020B0604020202020204" pitchFamily="34" charset="0"/>
                        </a:rPr>
                        <a:t>Age 16-18</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lvl="0" algn="l" fontAlgn="t"/>
                      <a:r>
                        <a:rPr lang="en-US" sz="1500" u="none" strike="noStrike" dirty="0">
                          <a:effectLst/>
                          <a:latin typeface="Arial" panose="020B0604020202020204" pitchFamily="34" charset="0"/>
                          <a:cs typeface="Arial" panose="020B0604020202020204" pitchFamily="34" charset="0"/>
                        </a:rPr>
                        <a:t>This resource covers many of the legal considerations that new adults face. Also available in Spanish.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7828286"/>
                  </a:ext>
                </a:extLst>
              </a:tr>
              <a:tr h="848626">
                <a:tc>
                  <a:txBody>
                    <a:bodyPr/>
                    <a:lstStyle/>
                    <a:p>
                      <a:pPr lvl="0" algn="l" rtl="0" fontAlgn="ctr"/>
                      <a:r>
                        <a:rPr lang="en-US" sz="1500" u="none" strike="noStrike" dirty="0">
                          <a:effectLst/>
                          <a:latin typeface="Arial" panose="020B0604020202020204" pitchFamily="34" charset="0"/>
                          <a:cs typeface="Arial" panose="020B0604020202020204" pitchFamily="34" charset="0"/>
                        </a:rPr>
                        <a:t>Video Series:</a:t>
                      </a:r>
                      <a:br>
                        <a:rPr lang="en-US" sz="1500" u="none" strike="noStrike" dirty="0">
                          <a:effectLst/>
                          <a:latin typeface="Arial" panose="020B0604020202020204" pitchFamily="34" charset="0"/>
                          <a:cs typeface="Arial" panose="020B0604020202020204" pitchFamily="34" charset="0"/>
                        </a:rPr>
                      </a:br>
                      <a:r>
                        <a:rPr lang="en-US" sz="1500" u="none" strike="noStrike" dirty="0">
                          <a:effectLst/>
                          <a:latin typeface="Arial" panose="020B0604020202020204" pitchFamily="34" charset="0"/>
                          <a:cs typeface="Arial" panose="020B0604020202020204" pitchFamily="34" charset="0"/>
                        </a:rPr>
                        <a:t>Youth Interactions with Law Enforcement</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lvl="0" algn="l" rtl="0" fontAlgn="ctr"/>
                      <a:r>
                        <a:rPr lang="en-US" sz="1500" u="none" strike="noStrike" dirty="0">
                          <a:effectLst/>
                          <a:latin typeface="Arial" panose="020B0604020202020204" pitchFamily="34" charset="0"/>
                          <a:cs typeface="Arial" panose="020B0604020202020204" pitchFamily="34" charset="0"/>
                        </a:rPr>
                        <a:t>Age 8-18</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lvl="0" algn="l" rtl="0" fontAlgn="ctr"/>
                      <a:r>
                        <a:rPr lang="en-US" sz="1500" u="none" strike="noStrike" dirty="0">
                          <a:effectLst/>
                          <a:latin typeface="Arial" panose="020B0604020202020204" pitchFamily="34" charset="0"/>
                          <a:cs typeface="Arial" panose="020B0604020202020204" pitchFamily="34" charset="0"/>
                        </a:rPr>
                        <a:t>Coming Soon: This 6-part video series guides youth on safely interacting with law enforcement, and reviews their rights and responsibilities.</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T="91440" marB="9144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96719504"/>
                  </a:ext>
                </a:extLst>
              </a:tr>
            </a:tbl>
          </a:graphicData>
        </a:graphic>
      </p:graphicFrame>
      <p:sp>
        <p:nvSpPr>
          <p:cNvPr id="3" name="Rectangle 2">
            <a:extLst>
              <a:ext uri="{FF2B5EF4-FFF2-40B4-BE49-F238E27FC236}">
                <a16:creationId xmlns:a16="http://schemas.microsoft.com/office/drawing/2014/main" id="{9C672A22-6930-ECF3-13C6-7CFF552ADFE0}"/>
              </a:ext>
            </a:extLst>
          </p:cNvPr>
          <p:cNvSpPr/>
          <p:nvPr/>
        </p:nvSpPr>
        <p:spPr>
          <a:xfrm flipV="1">
            <a:off x="0" y="6684178"/>
            <a:ext cx="12192000" cy="195290"/>
          </a:xfrm>
          <a:prstGeom prst="rect">
            <a:avLst/>
          </a:prstGeom>
          <a:solidFill>
            <a:srgbClr val="002C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6503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17CE868305F542816A298B6DD46985" ma:contentTypeVersion="3" ma:contentTypeDescription="Create a new document." ma:contentTypeScope="" ma:versionID="2a3d7450aceee09447e285c9b090c79f">
  <xsd:schema xmlns:xsd="http://www.w3.org/2001/XMLSchema" xmlns:xs="http://www.w3.org/2001/XMLSchema" xmlns:p="http://schemas.microsoft.com/office/2006/metadata/properties" xmlns:ns3="3434e6fc-5a6f-4bd7-8537-9a92095db28c" targetNamespace="http://schemas.microsoft.com/office/2006/metadata/properties" ma:root="true" ma:fieldsID="d85b2ef7b0fbec7553c6f576e38936cd" ns3:_="">
    <xsd:import namespace="3434e6fc-5a6f-4bd7-8537-9a92095db28c"/>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4e6fc-5a6f-4bd7-8537-9a92095db2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21AC6B-178C-4DFD-981C-039F5F2A1D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4e6fc-5a6f-4bd7-8537-9a92095db2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A530F8-C636-4A1B-BA5D-40C45483B58E}">
  <ds:schemaRefs>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www.w3.org/XML/1998/namespace"/>
    <ds:schemaRef ds:uri="http://purl.org/dc/elements/1.1/"/>
    <ds:schemaRef ds:uri="http://schemas.microsoft.com/office/infopath/2007/PartnerControls"/>
    <ds:schemaRef ds:uri="3434e6fc-5a6f-4bd7-8537-9a92095db28c"/>
    <ds:schemaRef ds:uri="http://purl.org/dc/dcmitype/"/>
  </ds:schemaRefs>
</ds:datastoreItem>
</file>

<file path=customXml/itemProps3.xml><?xml version="1.0" encoding="utf-8"?>
<ds:datastoreItem xmlns:ds="http://schemas.openxmlformats.org/officeDocument/2006/customXml" ds:itemID="{DDCDC89E-C3FA-4D55-905F-A7D3470DC3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1027</TotalTime>
  <Words>1164</Words>
  <Application>Microsoft Office PowerPoint</Application>
  <PresentationFormat>Widescreen</PresentationFormat>
  <Paragraphs>136</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Agenda Topics</vt:lpstr>
      <vt:lpstr>Classroom Visits – CLA Members and Friends</vt:lpstr>
      <vt:lpstr>School Site Tips</vt:lpstr>
      <vt:lpstr>Classroom Technology</vt:lpstr>
      <vt:lpstr>Virtual Presentations</vt:lpstr>
      <vt:lpstr>Virtual Presentations</vt:lpstr>
      <vt:lpstr>PowerPoint Presentation</vt:lpstr>
      <vt:lpstr>PowerPoint Presentation</vt:lpstr>
      <vt:lpstr>Find More #FutureLawyers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Lawyers in the Classrom</dc:title>
  <dc:creator>Olga Diaz</dc:creator>
  <cp:lastModifiedBy>Gladys Valentine</cp:lastModifiedBy>
  <cp:revision>39</cp:revision>
  <dcterms:created xsi:type="dcterms:W3CDTF">2023-08-14T21:37:21Z</dcterms:created>
  <dcterms:modified xsi:type="dcterms:W3CDTF">2023-08-29T18:19:24Z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0x010100A217CE868305F542816A298B6DD46985</vt:lpwstr>
  </property>
</Properties>
</file>